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301" r:id="rId3"/>
    <p:sldId id="300" r:id="rId4"/>
    <p:sldId id="355" r:id="rId5"/>
    <p:sldId id="294" r:id="rId6"/>
    <p:sldId id="311" r:id="rId7"/>
    <p:sldId id="312" r:id="rId8"/>
    <p:sldId id="310" r:id="rId9"/>
    <p:sldId id="302" r:id="rId10"/>
    <p:sldId id="309" r:id="rId11"/>
    <p:sldId id="326" r:id="rId12"/>
    <p:sldId id="319" r:id="rId13"/>
    <p:sldId id="308" r:id="rId14"/>
    <p:sldId id="332" r:id="rId15"/>
    <p:sldId id="333" r:id="rId16"/>
    <p:sldId id="323" r:id="rId17"/>
    <p:sldId id="322" r:id="rId18"/>
    <p:sldId id="321" r:id="rId19"/>
    <p:sldId id="320" r:id="rId20"/>
    <p:sldId id="324" r:id="rId21"/>
    <p:sldId id="325" r:id="rId22"/>
    <p:sldId id="318" r:id="rId23"/>
    <p:sldId id="315" r:id="rId24"/>
    <p:sldId id="314" r:id="rId25"/>
    <p:sldId id="331" r:id="rId26"/>
    <p:sldId id="313" r:id="rId27"/>
    <p:sldId id="327" r:id="rId28"/>
    <p:sldId id="330" r:id="rId29"/>
    <p:sldId id="329" r:id="rId30"/>
    <p:sldId id="334" r:id="rId31"/>
    <p:sldId id="328" r:id="rId32"/>
    <p:sldId id="339" r:id="rId33"/>
    <p:sldId id="338" r:id="rId34"/>
    <p:sldId id="337" r:id="rId35"/>
    <p:sldId id="336" r:id="rId36"/>
    <p:sldId id="335" r:id="rId37"/>
    <p:sldId id="340" r:id="rId38"/>
    <p:sldId id="341" r:id="rId39"/>
    <p:sldId id="351" r:id="rId40"/>
    <p:sldId id="352" r:id="rId41"/>
    <p:sldId id="342" r:id="rId42"/>
    <p:sldId id="350" r:id="rId43"/>
    <p:sldId id="349" r:id="rId44"/>
    <p:sldId id="348" r:id="rId45"/>
    <p:sldId id="347" r:id="rId46"/>
    <p:sldId id="346" r:id="rId47"/>
    <p:sldId id="345" r:id="rId48"/>
    <p:sldId id="344" r:id="rId49"/>
    <p:sldId id="343" r:id="rId50"/>
    <p:sldId id="353" r:id="rId51"/>
    <p:sldId id="354" r:id="rId52"/>
    <p:sldId id="263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433740"/>
    <a:srgbClr val="F89B3E"/>
    <a:srgbClr val="FF9966"/>
    <a:srgbClr val="4E404B"/>
    <a:srgbClr val="000066"/>
    <a:srgbClr val="000099"/>
    <a:srgbClr val="06397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6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2EF378-5BA5-4D6D-B49E-3B705E47AD34}" type="datetimeFigureOut">
              <a:rPr lang="ru-RU" smtClean="0"/>
              <a:pPr/>
              <a:t>10.10.2016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9F14F3-246F-498A-AF27-0B1C63DFE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ini.1umd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ini.1umd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70354682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mailto:oefrolova@yandex.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DAAF13F7C0D795A93C0D5691A4E545C7942FF709F062D7082AA6B3AFA83F380A67E04D005E1292EZ1s3J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D96574A1EBBD19A84574EE3960A736435D57CE2F816DA66EDEF84B350C304E56CF0E2E06FFz8V9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86809" cy="1143008"/>
          </a:xfrm>
        </p:spPr>
        <p:txBody>
          <a:bodyPr>
            <a:noAutofit/>
          </a:bodyPr>
          <a:lstStyle/>
          <a:p>
            <a:pPr algn="r"/>
            <a:r>
              <a:rPr lang="ru-RU" sz="3100" b="1" i="1" dirty="0" smtClean="0">
                <a:solidFill>
                  <a:srgbClr val="FF0000"/>
                </a:solidFill>
              </a:rPr>
              <a:t>«НАРОДНЫЙ ИНСТИТУТ»</a:t>
            </a:r>
            <a:br>
              <a:rPr lang="ru-RU" sz="3100" b="1" i="1" dirty="0" smtClean="0">
                <a:solidFill>
                  <a:srgbClr val="FF0000"/>
                </a:solidFill>
              </a:rPr>
            </a:br>
            <a:r>
              <a:rPr lang="ru-RU" sz="3100" b="1" i="1" dirty="0" smtClean="0">
                <a:solidFill>
                  <a:srgbClr val="FF0000"/>
                </a:solidFill>
              </a:rPr>
              <a:t>10 октября 2016г.</a:t>
            </a:r>
            <a:endParaRPr lang="ru-RU" sz="31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500174"/>
            <a:ext cx="8391876" cy="4881154"/>
          </a:xfrm>
        </p:spPr>
        <p:txBody>
          <a:bodyPr>
            <a:noAutofit/>
          </a:bodyPr>
          <a:lstStyle/>
          <a:p>
            <a:endParaRPr lang="ru-RU" sz="6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 УПРАВЛЕНИЯ МНОГОКВАРТИРНЫМ ДОМОМ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732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046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ДОГОВОР УПРАВЛЕНИЯ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5" y="1214422"/>
            <a:ext cx="8358247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700" dirty="0" smtClean="0"/>
              <a:t>По договору управления МКД одна сторона (УО) по заданию другой стороны </a:t>
            </a:r>
          </a:p>
          <a:p>
            <a:pPr>
              <a:buNone/>
            </a:pPr>
            <a:r>
              <a:rPr lang="ru-RU" sz="2700" dirty="0" smtClean="0"/>
              <a:t>  в течение согласованного срока за плату обязуется выполнять работы/оказывать услуги (</a:t>
            </a:r>
            <a:r>
              <a:rPr lang="ru-RU" sz="2700" u="sng" dirty="0" smtClean="0">
                <a:hlinkClick r:id="rId2"/>
              </a:rPr>
              <a:t>ч. 2 ст. 162</a:t>
            </a:r>
            <a:r>
              <a:rPr lang="ru-RU" sz="2700" dirty="0" smtClean="0"/>
              <a:t> ЖК РФ):</a:t>
            </a:r>
          </a:p>
          <a:p>
            <a:pPr lvl="0">
              <a:buNone/>
            </a:pPr>
            <a:r>
              <a:rPr lang="ru-RU" sz="2700" dirty="0" smtClean="0"/>
              <a:t>- по управлению МКД; </a:t>
            </a:r>
          </a:p>
          <a:p>
            <a:pPr lvl="0">
              <a:buNone/>
            </a:pPr>
            <a:r>
              <a:rPr lang="ru-RU" sz="2700" dirty="0" smtClean="0"/>
              <a:t>- по надлежащему содержанию и ремонту общего имущества;</a:t>
            </a:r>
          </a:p>
          <a:p>
            <a:pPr lvl="0">
              <a:buNone/>
            </a:pPr>
            <a:r>
              <a:rPr lang="ru-RU" sz="2700" dirty="0" smtClean="0"/>
              <a:t>- по предоставлению коммунальных услуг собственникам помещений и пользующимся помещениями лицам.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046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ДОГОВОР УПРАВЛЕНИЯ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5" y="1285860"/>
            <a:ext cx="8358247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b="1" dirty="0" smtClean="0"/>
              <a:t>Ч. 1 ст. 162 ЖК РФ:</a:t>
            </a:r>
          </a:p>
          <a:p>
            <a:pPr>
              <a:buNone/>
            </a:pPr>
            <a:r>
              <a:rPr lang="ru-RU" sz="2600" dirty="0" smtClean="0"/>
              <a:t>- договор управления МКД заключается в письменной форме путем составления </a:t>
            </a:r>
            <a:r>
              <a:rPr lang="ru-RU" sz="2600" dirty="0" smtClean="0">
                <a:solidFill>
                  <a:schemeClr val="accent2"/>
                </a:solidFill>
              </a:rPr>
              <a:t>одного документа</a:t>
            </a:r>
            <a:r>
              <a:rPr lang="ru-RU" sz="2600" dirty="0" smtClean="0"/>
              <a:t>, подписанного сторонами;</a:t>
            </a:r>
          </a:p>
          <a:p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- при выборе УК  на ОСС ДУ заключается </a:t>
            </a:r>
            <a:r>
              <a:rPr lang="ru-RU" sz="2600" u="sng" dirty="0" smtClean="0">
                <a:solidFill>
                  <a:schemeClr val="accent2"/>
                </a:solidFill>
              </a:rPr>
              <a:t>с каждым собственником </a:t>
            </a:r>
            <a:r>
              <a:rPr lang="ru-RU" sz="2600" dirty="0" smtClean="0"/>
              <a:t> в доме, при этом собственники, </a:t>
            </a:r>
            <a:r>
              <a:rPr lang="ru-RU" sz="2600" u="sng" dirty="0" smtClean="0">
                <a:solidFill>
                  <a:schemeClr val="accent2"/>
                </a:solidFill>
              </a:rPr>
              <a:t>обладающие более чем 50% голосов от общего числа голосов</a:t>
            </a:r>
            <a:r>
              <a:rPr lang="ru-RU" sz="2600" dirty="0" smtClean="0"/>
              <a:t> всех собственников, выступают в качестве одной стороны заключаемого договора.</a:t>
            </a:r>
          </a:p>
          <a:p>
            <a:endParaRPr lang="ru-RU" sz="2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СТОРОНЫ ДОГОВОРА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071546"/>
            <a:ext cx="8358246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  </a:t>
            </a:r>
            <a:r>
              <a:rPr lang="ru-RU" sz="2500" dirty="0" smtClean="0"/>
              <a:t>Одной из сторон всегда является </a:t>
            </a:r>
            <a:r>
              <a:rPr lang="ru-RU" sz="2500" u="sng" dirty="0" smtClean="0"/>
              <a:t>УК</a:t>
            </a:r>
            <a:r>
              <a:rPr lang="ru-RU" sz="2500" dirty="0" smtClean="0"/>
              <a:t>, имеющая лицензией на управление МКД, а вот второй стороной по такому договору могут быть (ч.2 ст.162 ЖК РФ):</a:t>
            </a:r>
          </a:p>
          <a:p>
            <a:pPr>
              <a:buNone/>
            </a:pPr>
            <a:r>
              <a:rPr lang="ru-RU" sz="2500" dirty="0" smtClean="0"/>
              <a:t>- </a:t>
            </a:r>
            <a:r>
              <a:rPr lang="ru-RU" sz="2500" u="sng" dirty="0" smtClean="0"/>
              <a:t>собственники </a:t>
            </a:r>
            <a:r>
              <a:rPr lang="ru-RU" sz="2500" dirty="0" smtClean="0"/>
              <a:t>помещений в МКД;</a:t>
            </a:r>
          </a:p>
          <a:p>
            <a:pPr>
              <a:buNone/>
            </a:pPr>
            <a:r>
              <a:rPr lang="ru-RU" sz="2500" dirty="0" smtClean="0"/>
              <a:t>- </a:t>
            </a:r>
            <a:r>
              <a:rPr lang="ru-RU" sz="2500" u="sng" dirty="0" smtClean="0"/>
              <a:t>органы управления </a:t>
            </a:r>
            <a:r>
              <a:rPr lang="ru-RU" sz="2500" dirty="0" smtClean="0"/>
              <a:t>ТСЖ, ЖК, ЖСК;</a:t>
            </a:r>
          </a:p>
          <a:p>
            <a:pPr>
              <a:buNone/>
            </a:pPr>
            <a:r>
              <a:rPr lang="ru-RU" sz="2500" dirty="0" smtClean="0"/>
              <a:t>- </a:t>
            </a:r>
            <a:r>
              <a:rPr lang="ru-RU" sz="2500" u="sng" dirty="0" smtClean="0"/>
              <a:t>лица, принявшие от застройщика </a:t>
            </a:r>
            <a:r>
              <a:rPr lang="ru-RU" sz="2500" dirty="0" smtClean="0"/>
              <a:t>после выдачи ему разрешения на ввод МКД в эксплуатацию </a:t>
            </a:r>
            <a:r>
              <a:rPr lang="ru-RU" sz="2500" u="sng" dirty="0" smtClean="0"/>
              <a:t>помещения</a:t>
            </a:r>
            <a:r>
              <a:rPr lang="ru-RU" sz="2500" dirty="0" smtClean="0"/>
              <a:t> в доме по передаточному акту или иному документу о передаче;</a:t>
            </a:r>
          </a:p>
          <a:p>
            <a:pPr>
              <a:buNone/>
            </a:pPr>
            <a:r>
              <a:rPr lang="ru-RU" sz="2500" dirty="0" smtClean="0"/>
              <a:t>- </a:t>
            </a:r>
            <a:r>
              <a:rPr lang="ru-RU" sz="2500" u="sng" dirty="0" smtClean="0"/>
              <a:t>застройщик</a:t>
            </a:r>
            <a:r>
              <a:rPr lang="ru-RU" sz="2500" dirty="0" smtClean="0"/>
              <a:t> (ч.14 ст.161 ЖК РФ).</a:t>
            </a:r>
          </a:p>
          <a:p>
            <a:endParaRPr lang="ru-RU" sz="32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42876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428604"/>
          <a:ext cx="8501122" cy="600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408"/>
                <a:gridCol w="1629930"/>
                <a:gridCol w="2732504"/>
                <a:gridCol w="2125280"/>
              </a:tblGrid>
              <a:tr h="67922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Стороны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ДУ 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Способ управления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Принятие решения о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заключении ДУ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Утверждение условий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ДУ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6792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УК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собственники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в МКД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Управление УК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Решение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принимает ОСС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Условия договора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утверждает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ОСС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87990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УК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органы управления ТСЖ, ЖК, ЖСК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Управление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ТСЖ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, ЖК,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ЖСК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Порядок принятия решения определяется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Уставом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Порядок утверждения условий договора определяется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Уставом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60490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УК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лица, принявшие от застройщика помещения в данном доме (МКД – новостройка)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***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Обязаны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заключить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ДУ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с УК,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отобранной по результатам открытого конкурса,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проведенного ОМС </a:t>
                      </a:r>
                    </a:p>
                    <a:p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b="1" u="sng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  <a:hlinkClick r:id="rId2"/>
                        </a:rPr>
                        <a:t>ч. 13 ст. 161</a:t>
                      </a:r>
                      <a:r>
                        <a:rPr lang="ru-RU" sz="1400" b="1" dirty="0" smtClean="0">
                          <a:solidFill>
                            <a:srgbClr val="0070C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ЖК РФ )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Условия договора утверждаются 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ОМС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рамках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конкурсной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документации</a:t>
                      </a:r>
                    </a:p>
                  </a:txBody>
                  <a:tcPr marL="76200" marR="76200" marT="38100" marB="38100" anchor="ctr"/>
                </a:tc>
              </a:tr>
              <a:tr h="1857388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Управляющая организация и застройщик (МКД – новостройка)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+mn-lt"/>
                          <a:ea typeface="Times New Roman"/>
                          <a:cs typeface="Times New Roman"/>
                        </a:rPr>
                        <a:t>***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Застройщик обязан заключить 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ДУ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не позднее,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чем через 5 дней со дня получения разрешения на ввод МКД в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эксплуатацию. Если </a:t>
                      </a:r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застройщик имеет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лицензию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–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 управлять</a:t>
                      </a:r>
                      <a:r>
                        <a:rPr lang="ru-RU" sz="1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самостоятельно.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+mn-lt"/>
                          <a:ea typeface="Times New Roman"/>
                          <a:cs typeface="Times New Roman"/>
                        </a:rPr>
                        <a:t>Условия договора утверждаются сторонами (УО и застройщиком)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571480"/>
            <a:ext cx="8358246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400" dirty="0" smtClean="0"/>
              <a:t> </a:t>
            </a:r>
          </a:p>
          <a:p>
            <a:pPr>
              <a:buNone/>
            </a:pPr>
            <a:r>
              <a:rPr lang="ru-RU" sz="2400" i="1" dirty="0" smtClean="0"/>
              <a:t>Собственники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нежилых помещений </a:t>
            </a:r>
            <a:r>
              <a:rPr lang="ru-RU" sz="2400" i="1" dirty="0" smtClean="0"/>
              <a:t>в МКД в отношении общего имущества дома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обладают теми же правами и несут те же обязанности</a:t>
            </a:r>
            <a:r>
              <a:rPr lang="ru-RU" sz="2400" i="1" dirty="0" smtClean="0"/>
              <a:t>, что и собственники жилых помещений.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Собственник любого помещения в МКД (как жилого, так и нежилого) вправе заключать любые договоры, касающиеся содержания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принадлежащего ему помещения</a:t>
            </a:r>
            <a:r>
              <a:rPr lang="ru-RU" sz="2400" i="1" dirty="0" smtClean="0"/>
              <a:t>, но не вправе самостоятельно заключать договоры, предметом которых является содержание (эксплуатация, обслуживание и проч.) ОИ!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571480"/>
            <a:ext cx="8358246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400" dirty="0" smtClean="0"/>
              <a:t>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200" i="1" dirty="0" smtClean="0"/>
              <a:t>Свод правил 31-107-2004 "Архитектурно-планировочные решения многоквартирных жилых зданий" содержит понятие </a:t>
            </a:r>
            <a:r>
              <a:rPr lang="ru-RU" sz="2200" i="1" dirty="0" smtClean="0">
                <a:solidFill>
                  <a:schemeClr val="accent2">
                    <a:lumMod val="75000"/>
                  </a:schemeClr>
                </a:solidFill>
              </a:rPr>
              <a:t>"встроенно-пристроенного нежилого помещения" </a:t>
            </a:r>
            <a:r>
              <a:rPr lang="ru-RU" sz="2200" i="1" dirty="0" smtClean="0"/>
              <a:t>- </a:t>
            </a:r>
            <a:r>
              <a:rPr lang="ru-RU" sz="2200" i="1" dirty="0" smtClean="0">
                <a:solidFill>
                  <a:schemeClr val="accent2">
                    <a:lumMod val="75000"/>
                  </a:schemeClr>
                </a:solidFill>
              </a:rPr>
              <a:t>помещение, располагаемое в габаритах жилого здания и в объемах, вынесенных за пределы габаритов жилого здания более чем на 1,5 м. </a:t>
            </a:r>
          </a:p>
          <a:p>
            <a:pPr>
              <a:buNone/>
            </a:pPr>
            <a:r>
              <a:rPr lang="ru-RU" sz="2200" i="1" dirty="0" smtClean="0"/>
              <a:t>Соответственно, встроено-пристроенное помещение, входящее в состав МКД  по сути, </a:t>
            </a:r>
            <a:r>
              <a:rPr lang="ru-RU" sz="2200" i="1" dirty="0" smtClean="0">
                <a:solidFill>
                  <a:schemeClr val="accent2">
                    <a:lumMod val="75000"/>
                  </a:schemeClr>
                </a:solidFill>
              </a:rPr>
              <a:t>является нежилым помещением в составе МКД</a:t>
            </a:r>
            <a:r>
              <a:rPr lang="ru-RU" sz="2200" i="1" dirty="0" smtClean="0"/>
              <a:t>.</a:t>
            </a:r>
          </a:p>
          <a:p>
            <a:pPr>
              <a:buNone/>
            </a:pPr>
            <a:r>
              <a:rPr lang="ru-RU" sz="2200" i="1" dirty="0" smtClean="0"/>
              <a:t>Таким образом, заключение договора управления МКД с собственником нежилого встроено-пристроенного помещения является правомерным.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СУЩЕСТВЕННЫЕ УСЛОВИЯ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071546"/>
            <a:ext cx="8429684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- состав общего имущества МКД, в отношении которого будет осуществляться управление, и адрес такого дома;</a:t>
            </a:r>
          </a:p>
          <a:p>
            <a:pPr>
              <a:buNone/>
            </a:pPr>
            <a:r>
              <a:rPr lang="ru-RU" sz="2200" dirty="0" smtClean="0"/>
              <a:t>- перечень услуг и работ по содержанию и ремонту общего имущества, порядок изменения такого перечня, а также перечень коммунальных услуг, которые предоставляет управляющая организация;</a:t>
            </a:r>
          </a:p>
          <a:p>
            <a:pPr>
              <a:buNone/>
            </a:pPr>
            <a:r>
              <a:rPr lang="ru-RU" sz="2200" dirty="0" smtClean="0"/>
              <a:t>- порядок определения цены договора, размера платы за содержание и ремонт жилого помещения и размера платы за коммунальные услуги, а также порядок внесения такой платы;</a:t>
            </a:r>
          </a:p>
          <a:p>
            <a:pPr>
              <a:buNone/>
            </a:pPr>
            <a:r>
              <a:rPr lang="ru-RU" sz="2200" dirty="0" smtClean="0"/>
              <a:t>- порядок осуществления контроля за выполнением управляющей организацией ее обязательств по договору управления.</a:t>
            </a:r>
          </a:p>
          <a:p>
            <a:endParaRPr lang="ru-RU" sz="25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500042"/>
            <a:ext cx="8143932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dirty="0" smtClean="0"/>
              <a:t>Заключение договора управления МКД </a:t>
            </a:r>
            <a:r>
              <a:rPr lang="ru-RU" sz="2600" dirty="0" smtClean="0">
                <a:solidFill>
                  <a:schemeClr val="accent2"/>
                </a:solidFill>
              </a:rPr>
              <a:t>без включения в его условия состава общего имущества</a:t>
            </a:r>
            <a:r>
              <a:rPr lang="ru-RU" sz="2600" b="1" dirty="0" smtClean="0">
                <a:solidFill>
                  <a:srgbClr val="433740"/>
                </a:solidFill>
              </a:rPr>
              <a:t> </a:t>
            </a:r>
            <a:r>
              <a:rPr lang="ru-RU" sz="2600" dirty="0" smtClean="0"/>
              <a:t>в МКД законодательством не предусмотрено. Такой </a:t>
            </a:r>
            <a:r>
              <a:rPr lang="ru-RU" sz="2600" u="sng" dirty="0" smtClean="0"/>
              <a:t>договор не может считаться заключенным.</a:t>
            </a:r>
          </a:p>
          <a:p>
            <a:endParaRPr lang="ru-RU" sz="2600" dirty="0" smtClean="0">
              <a:solidFill>
                <a:srgbClr val="433740"/>
              </a:solidFill>
            </a:endParaRPr>
          </a:p>
          <a:p>
            <a:pPr>
              <a:buNone/>
            </a:pPr>
            <a:r>
              <a:rPr lang="ru-RU" sz="2600" dirty="0" smtClean="0"/>
              <a:t>Заключение договора управления МКД </a:t>
            </a:r>
            <a:r>
              <a:rPr lang="ru-RU" sz="2600" dirty="0" smtClean="0">
                <a:solidFill>
                  <a:schemeClr val="accent2"/>
                </a:solidFill>
              </a:rPr>
              <a:t>без включения в его условия предоставления коммунальных услуг </a:t>
            </a:r>
            <a:r>
              <a:rPr lang="ru-RU" sz="2600" dirty="0" smtClean="0"/>
              <a:t>законодательством не предусмотрено. Такой </a:t>
            </a:r>
            <a:r>
              <a:rPr lang="ru-RU" sz="2600" u="sng" dirty="0" smtClean="0"/>
              <a:t>договор не может считаться заключенным.</a:t>
            </a:r>
          </a:p>
          <a:p>
            <a:endParaRPr lang="ru-RU" sz="32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2876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642918"/>
            <a:ext cx="8429684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solidFill>
                  <a:srgbClr val="433740"/>
                </a:solidFill>
              </a:rPr>
              <a:t>  </a:t>
            </a:r>
            <a:r>
              <a:rPr lang="ru-RU" sz="2600" dirty="0" smtClean="0"/>
              <a:t>Если на ОСС </a:t>
            </a:r>
            <a:r>
              <a:rPr lang="ru-RU" sz="2600" dirty="0" smtClean="0">
                <a:solidFill>
                  <a:schemeClr val="accent2"/>
                </a:solidFill>
              </a:rPr>
              <a:t>не принято решение о порядке определения цены договора</a:t>
            </a:r>
            <a:r>
              <a:rPr lang="ru-RU" sz="2600" dirty="0" smtClean="0">
                <a:solidFill>
                  <a:srgbClr val="433740"/>
                </a:solidFill>
              </a:rPr>
              <a:t>, </a:t>
            </a:r>
            <a:r>
              <a:rPr lang="ru-RU" sz="2600" dirty="0" smtClean="0"/>
              <a:t>размера платы за содержание и ремонт жилого помещения и, как следствие, такое условие отсутствует в договоре управления МКД, то данный </a:t>
            </a:r>
            <a:r>
              <a:rPr lang="ru-RU" sz="2600" u="sng" dirty="0" smtClean="0"/>
              <a:t>договор считается не заключенным, а способ управления МКД не реализованным </a:t>
            </a:r>
          </a:p>
          <a:p>
            <a:pPr>
              <a:buNone/>
            </a:pPr>
            <a:r>
              <a:rPr lang="ru-RU" sz="2600" dirty="0" smtClean="0"/>
              <a:t>  (п.1 ст.432 ГК РФ).</a:t>
            </a:r>
          </a:p>
          <a:p>
            <a:endParaRPr lang="ru-RU" sz="32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285752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642918"/>
            <a:ext cx="8286808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endParaRPr lang="ru-RU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2600" i="1" dirty="0" smtClean="0"/>
              <a:t>  </a:t>
            </a:r>
            <a:r>
              <a:rPr lang="ru-RU" i="1" dirty="0" smtClean="0"/>
              <a:t>Собственники помещений </a:t>
            </a:r>
            <a:r>
              <a:rPr lang="ru-RU" i="1" u="sng" dirty="0" smtClean="0">
                <a:solidFill>
                  <a:schemeClr val="accent2"/>
                </a:solidFill>
              </a:rPr>
              <a:t>обязаны утвердить на  ОСС перечень услуг и работ по содержанию ОИ </a:t>
            </a:r>
            <a:r>
              <a:rPr lang="ru-RU" i="1" dirty="0" smtClean="0"/>
              <a:t>в МКД, условия их оказания и выполнения, а также размер их финансирования (п.17 Правил содержания общего имущества в МКД, утвержденных ПП РФ от 13.08.2006 № 491).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3321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ЗАКОНОДАТЕЛЬСТВО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7" y="1285860"/>
            <a:ext cx="8286808" cy="528641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1800" dirty="0" smtClean="0"/>
              <a:t>1. Жилищный кодекс Российской Федерации (в редакции от </a:t>
            </a:r>
            <a:r>
              <a:rPr lang="ru-RU" sz="1800" dirty="0" smtClean="0">
                <a:cs typeface="Times New Roman" pitchFamily="18" charset="0"/>
              </a:rPr>
              <a:t>20.07.2016г.</a:t>
            </a:r>
            <a:r>
              <a:rPr lang="ru-RU" sz="1800" dirty="0" smtClean="0"/>
              <a:t>).</a:t>
            </a:r>
          </a:p>
          <a:p>
            <a:pPr lvl="0">
              <a:buNone/>
            </a:pPr>
            <a:endParaRPr lang="ru-RU" sz="1800" dirty="0" smtClean="0"/>
          </a:p>
          <a:p>
            <a:pPr lvl="0">
              <a:buNone/>
            </a:pPr>
            <a:r>
              <a:rPr lang="ru-RU" sz="1800" dirty="0" smtClean="0"/>
              <a:t>2. Постановление Правительства РФ от 13.08.2006  №491 «Правила  содержания общего имущества в многоквартирном доме»</a:t>
            </a:r>
          </a:p>
          <a:p>
            <a:pPr lvl="0">
              <a:buNone/>
            </a:pPr>
            <a:endParaRPr lang="ru-RU" sz="1800" dirty="0" smtClean="0"/>
          </a:p>
          <a:p>
            <a:pPr lvl="0">
              <a:buNone/>
            </a:pPr>
            <a:r>
              <a:rPr lang="ru-RU" sz="1800" dirty="0" smtClean="0"/>
              <a:t>3. Постановление Правительства РФ от 03.04.2013  №290 «"О минимальном перечне услуг и работ, необходимых для обеспечения надлежащего содержания общего имущества в многоквартирном доме, и порядке их оказания и выполнения»</a:t>
            </a:r>
            <a:br>
              <a:rPr lang="ru-RU" sz="1800" dirty="0" smtClean="0"/>
            </a:br>
            <a:endParaRPr lang="ru-RU" sz="1800" dirty="0" smtClean="0"/>
          </a:p>
          <a:p>
            <a:pPr lvl="0">
              <a:buNone/>
            </a:pPr>
            <a:r>
              <a:rPr lang="ru-RU" sz="1800" dirty="0" smtClean="0"/>
              <a:t>4. Постановление Правительства РФ от 15.05.2013  №416 </a:t>
            </a:r>
          </a:p>
          <a:p>
            <a:pPr lvl="0">
              <a:buNone/>
            </a:pPr>
            <a:r>
              <a:rPr lang="ru-RU" sz="1800" dirty="0" smtClean="0"/>
              <a:t>«Об утверждении Правил осуществления деятельности по управлению многоквартирными домами»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2876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71480"/>
            <a:ext cx="8286808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ru-RU" sz="2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600" i="1" dirty="0" smtClean="0"/>
              <a:t>Условия договора управления с управляющей организацией утверждаются одновременно с выбором конкретной УО!</a:t>
            </a:r>
            <a:endParaRPr lang="ru-RU" sz="2600" dirty="0" smtClean="0"/>
          </a:p>
          <a:p>
            <a:pPr>
              <a:buNone/>
            </a:pPr>
            <a:r>
              <a:rPr lang="ru-RU" sz="2600" i="1" dirty="0" smtClean="0"/>
              <a:t>Проект договора управления должен быть полностью заполнен! Также должны быть указаны периодичность выполнения работ и оказания услуг в рамках ДУ конкретно в разрезе Вашего МКД, а также  цена договора, за которую именно эта УО готова им управлять!  </a:t>
            </a:r>
            <a:endParaRPr lang="ru-RU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5719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i="1" dirty="0" smtClean="0"/>
              <a:t>Внимательно прочитайте ОСС проект ДУ– после подписания возможность изменить его практически равна нулю! </a:t>
            </a:r>
          </a:p>
          <a:p>
            <a:pPr>
              <a:buNone/>
            </a:pPr>
            <a:r>
              <a:rPr lang="ru-RU" sz="2400" i="1" dirty="0" smtClean="0"/>
              <a:t>Обсудите со своими соседями каждый пункт договора. Если что-то непонятно или Вы не можете оценить -  насколько предлагаемый договор управления учитывает Ваши интересы, не стесняйтесь обращаться к специалистам. Никогда не подписывайте, не прочитав, документы!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accent2"/>
                </a:solidFill>
              </a:rPr>
              <a:t>Ваша безответственность может привести к тому, что за нецелевое расходование Ваших денежных средств по договору управления УО не понесет никакой ответственности! </a:t>
            </a:r>
            <a:endParaRPr lang="ru-RU" sz="2400" dirty="0" smtClean="0">
              <a:solidFill>
                <a:schemeClr val="accent2"/>
              </a:solidFill>
            </a:endParaRPr>
          </a:p>
          <a:p>
            <a:endParaRPr lang="ru-RU" sz="4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ОСНОВНЫЕ РАЗДЕЛЫ 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214422"/>
            <a:ext cx="8286808" cy="4714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1. Сведения о лицах, которые вправе заключать договор с УК.</a:t>
            </a:r>
          </a:p>
          <a:p>
            <a:pPr>
              <a:buNone/>
            </a:pPr>
            <a:r>
              <a:rPr lang="ru-RU" sz="2400" dirty="0" smtClean="0"/>
              <a:t>2. Место исполнения договора – адрес МКД,  состав</a:t>
            </a:r>
            <a:r>
              <a:rPr lang="ru-RU" sz="2400" b="1" dirty="0" smtClean="0"/>
              <a:t> </a:t>
            </a:r>
            <a:r>
              <a:rPr lang="ru-RU" sz="2400" dirty="0" smtClean="0"/>
              <a:t>ОИ</a:t>
            </a:r>
            <a:r>
              <a:rPr lang="ru-RU" sz="2400" b="1" dirty="0" smtClean="0"/>
              <a:t> </a:t>
            </a:r>
            <a:r>
              <a:rPr lang="ru-RU" sz="2400" dirty="0" smtClean="0"/>
              <a:t>и его техническое состояние. </a:t>
            </a:r>
          </a:p>
          <a:p>
            <a:pPr>
              <a:buNone/>
            </a:pPr>
            <a:r>
              <a:rPr lang="ru-RU" sz="2400" dirty="0" smtClean="0"/>
              <a:t>3. Предмет договора.</a:t>
            </a:r>
          </a:p>
          <a:p>
            <a:pPr>
              <a:buNone/>
            </a:pPr>
            <a:r>
              <a:rPr lang="ru-RU" sz="2400" dirty="0" smtClean="0"/>
              <a:t>4. Цена договора.</a:t>
            </a:r>
          </a:p>
          <a:p>
            <a:pPr>
              <a:buNone/>
            </a:pPr>
            <a:r>
              <a:rPr lang="ru-RU" sz="2400" dirty="0" smtClean="0"/>
              <a:t>5. Периодичность и сроки оказания услуг по договору.</a:t>
            </a:r>
          </a:p>
          <a:p>
            <a:pPr>
              <a:buNone/>
            </a:pPr>
            <a:r>
              <a:rPr lang="ru-RU" sz="2400" dirty="0" smtClean="0"/>
              <a:t>6. Ответственность сторон договора.</a:t>
            </a:r>
          </a:p>
          <a:p>
            <a:pPr>
              <a:buNone/>
            </a:pPr>
            <a:r>
              <a:rPr lang="ru-RU" sz="2400" dirty="0" smtClean="0"/>
              <a:t>7. Порядок расторжения договора.</a:t>
            </a:r>
          </a:p>
          <a:p>
            <a:pPr>
              <a:buNone/>
            </a:pPr>
            <a:r>
              <a:rPr lang="ru-RU" sz="2400" dirty="0" smtClean="0"/>
              <a:t>8. Срок договора.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 НА ЗАКЛЮЧЕНИЕ 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71546"/>
            <a:ext cx="8286808" cy="4857784"/>
          </a:xfrm>
        </p:spPr>
        <p:txBody>
          <a:bodyPr>
            <a:noAutofit/>
          </a:bodyPr>
          <a:lstStyle/>
          <a:p>
            <a:r>
              <a:rPr lang="ru-RU" sz="1900" dirty="0" smtClean="0"/>
              <a:t>- </a:t>
            </a:r>
            <a:r>
              <a:rPr lang="ru-RU" sz="1900" u="sng" dirty="0" smtClean="0"/>
              <a:t>для собственника помещения </a:t>
            </a:r>
            <a:r>
              <a:rPr lang="ru-RU" sz="1900" dirty="0" smtClean="0"/>
              <a:t>- документ, удостоверяющий личность (для физических лиц), устав (для юридических лиц), а также документы, подтверждающие наличие в собственности жилого (нежилого) помещения в МКД;</a:t>
            </a:r>
          </a:p>
          <a:p>
            <a:r>
              <a:rPr lang="ru-RU" sz="1900" dirty="0" smtClean="0"/>
              <a:t>- </a:t>
            </a:r>
            <a:r>
              <a:rPr lang="ru-RU" sz="1900" u="sng" dirty="0" smtClean="0"/>
              <a:t>для лица, принявшего от застройщика помещение </a:t>
            </a:r>
            <a:r>
              <a:rPr lang="ru-RU" sz="1900" dirty="0" smtClean="0"/>
              <a:t>в МКД по акту приема-передачи или иному акту, - документ, удостоверяющий личность (для физических лиц), устав (для юридических лиц), а также копии разрешения на ввод МКД в эксплуатацию и передаточные акты или иные документы о передаче помещения в МКД;</a:t>
            </a:r>
          </a:p>
          <a:p>
            <a:r>
              <a:rPr lang="ru-RU" sz="1900" dirty="0" smtClean="0"/>
              <a:t>- </a:t>
            </a:r>
            <a:r>
              <a:rPr lang="ru-RU" sz="1900" u="sng" dirty="0" smtClean="0"/>
              <a:t>для застройщика </a:t>
            </a:r>
            <a:r>
              <a:rPr lang="ru-RU" sz="1900" dirty="0" smtClean="0"/>
              <a:t>– устав, разрешение на ввод МКД в эксплуатацию, а также решение органа управления застройщика МКД, уполномоченного в соответствии с уставом на принятие решений о заключении договоров управления МКД.</a:t>
            </a:r>
          </a:p>
          <a:p>
            <a:endParaRPr lang="ru-RU" sz="19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71480"/>
            <a:ext cx="8358246" cy="5357850"/>
          </a:xfrm>
        </p:spPr>
        <p:txBody>
          <a:bodyPr>
            <a:noAutofit/>
          </a:bodyPr>
          <a:lstStyle/>
          <a:p>
            <a:r>
              <a:rPr lang="ru-RU" sz="2600" dirty="0" smtClean="0"/>
              <a:t>Председатель Совета МКД на основании доверенности, выданной собственниками помещений, заключает ДУ на условиях, указанных в решении ОСС (</a:t>
            </a:r>
            <a:r>
              <a:rPr lang="ru-RU" sz="2400" dirty="0" smtClean="0"/>
              <a:t>п.3 ч.8 ст.161.1 ЖК РФ</a:t>
            </a:r>
            <a:r>
              <a:rPr lang="ru-RU" sz="2600" dirty="0" smtClean="0"/>
              <a:t>).</a:t>
            </a:r>
          </a:p>
          <a:p>
            <a:endParaRPr lang="ru-RU" sz="2600" dirty="0" smtClean="0"/>
          </a:p>
          <a:p>
            <a:r>
              <a:rPr lang="ru-RU" sz="2600" i="1" dirty="0" smtClean="0"/>
              <a:t>При этом </a:t>
            </a:r>
            <a:r>
              <a:rPr lang="ru-RU" sz="2600" i="1" dirty="0" smtClean="0">
                <a:solidFill>
                  <a:schemeClr val="accent2"/>
                </a:solidFill>
              </a:rPr>
              <a:t>приобретают права и становятся обязанными </a:t>
            </a:r>
            <a:r>
              <a:rPr lang="ru-RU" sz="2600" i="1" dirty="0" smtClean="0"/>
              <a:t>по договору управления </a:t>
            </a:r>
            <a:r>
              <a:rPr lang="ru-RU" sz="2600" i="1" dirty="0" smtClean="0">
                <a:solidFill>
                  <a:schemeClr val="accent2"/>
                </a:solidFill>
              </a:rPr>
              <a:t>все собственники</a:t>
            </a:r>
            <a:r>
              <a:rPr lang="ru-RU" sz="2600" i="1" dirty="0" smtClean="0"/>
              <a:t> помещений в МКД, предоставившие председателю Совета  МКД полномочия, удостоверенные такими доверенностями.</a:t>
            </a:r>
          </a:p>
          <a:p>
            <a:endParaRPr lang="ru-RU" sz="26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ЦЕНА ДОГОВОРА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142984"/>
            <a:ext cx="8286808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Стоимость договора определяется  в зависимости от расценок за фактически выполненные УК работы/услуги, а также тарифов на коммунальные услуги. </a:t>
            </a:r>
          </a:p>
          <a:p>
            <a:pPr>
              <a:buNone/>
            </a:pPr>
            <a:r>
              <a:rPr lang="ru-RU" sz="26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endParaRPr lang="ru-RU" sz="2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700" i="1" dirty="0" smtClean="0"/>
              <a:t>В договоре управления необходимо прописать </a:t>
            </a:r>
            <a:r>
              <a:rPr lang="ru-RU" sz="2700" i="1" dirty="0" smtClean="0">
                <a:solidFill>
                  <a:schemeClr val="accent2"/>
                </a:solidFill>
              </a:rPr>
              <a:t>порядок определения и изменения его цены</a:t>
            </a:r>
            <a:r>
              <a:rPr lang="ru-RU" sz="2700" i="1" dirty="0" smtClean="0"/>
              <a:t>. Не лишним будет также  </a:t>
            </a:r>
            <a:r>
              <a:rPr lang="ru-RU" sz="2700" i="1" dirty="0" smtClean="0">
                <a:solidFill>
                  <a:schemeClr val="accent2"/>
                </a:solidFill>
              </a:rPr>
              <a:t>порядок и сроки внесения платы </a:t>
            </a:r>
            <a:r>
              <a:rPr lang="ru-RU" sz="2700" i="1" dirty="0" smtClean="0"/>
              <a:t>за предоставляемые работы и оказываемые услуги.</a:t>
            </a:r>
            <a:endParaRPr lang="ru-RU" sz="27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РАЗМЕР ПЛАТЫ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71546"/>
            <a:ext cx="8286808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600" dirty="0" smtClean="0"/>
              <a:t>Размер платы за содержание жилого помещения представляет собой сумму:</a:t>
            </a:r>
          </a:p>
          <a:p>
            <a:pPr lvl="0">
              <a:buNone/>
            </a:pPr>
            <a:r>
              <a:rPr lang="ru-RU" sz="2600" dirty="0" smtClean="0"/>
              <a:t>1) расценок на оказание услуг и выполнение работ, включенных в минимальный перечень (</a:t>
            </a:r>
            <a:r>
              <a:rPr lang="ru-RU" sz="2600" dirty="0" smtClean="0">
                <a:hlinkClick r:id="rId2"/>
              </a:rPr>
              <a:t>ПП РФ №290</a:t>
            </a:r>
            <a:r>
              <a:rPr lang="ru-RU" sz="2600" dirty="0" smtClean="0"/>
              <a:t>), с учётом расходов на оказание услуг и выполнение работ по управлению МКД;</a:t>
            </a:r>
          </a:p>
          <a:p>
            <a:pPr lvl="0">
              <a:buNone/>
            </a:pPr>
            <a:r>
              <a:rPr lang="ru-RU" sz="2600" dirty="0" smtClean="0"/>
              <a:t>2) размера платы за холодную и горячую воду, электроэнергию, </a:t>
            </a:r>
            <a:r>
              <a:rPr lang="ru-RU" sz="2600" dirty="0" err="1" smtClean="0"/>
              <a:t>теплоэнергию</a:t>
            </a:r>
            <a:r>
              <a:rPr lang="ru-RU" sz="2600" dirty="0" smtClean="0"/>
              <a:t>, водоотведение в целях содержания ОИ.</a:t>
            </a:r>
          </a:p>
          <a:p>
            <a:endParaRPr lang="ru-RU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714356"/>
          <a:ext cx="8286750" cy="4972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887"/>
                <a:gridCol w="242886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 dirty="0">
                          <a:latin typeface="+mn-lt"/>
                          <a:ea typeface="Calibri"/>
                          <a:cs typeface="Times New Roman"/>
                        </a:rPr>
                        <a:t>Размер платы</a:t>
                      </a:r>
                      <a:r>
                        <a:rPr lang="ru-RU" sz="24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latin typeface="+mn-lt"/>
                          <a:ea typeface="Times New Roman"/>
                          <a:cs typeface="Times New Roman"/>
                        </a:rPr>
                        <a:t>за содержание жилого помещения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1">
                          <a:latin typeface="+mn-lt"/>
                          <a:ea typeface="Calibri"/>
                          <a:cs typeface="Times New Roman"/>
                        </a:rPr>
                        <a:t>Основание</a:t>
                      </a:r>
                      <a:endParaRPr lang="ru-RU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Устанавливается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ОСС</a:t>
                      </a:r>
                      <a:r>
                        <a:rPr lang="ru-RU" sz="24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учетом   предложений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УК</a:t>
                      </a:r>
                      <a:r>
                        <a:rPr lang="ru-RU" sz="24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менее, чем на 1 год.            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3175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200" dirty="0">
                          <a:latin typeface="+mn-lt"/>
                          <a:ea typeface="Calibri"/>
                          <a:cs typeface="Times New Roman"/>
                        </a:rPr>
                        <a:t>П.7 ст.156 </a:t>
                      </a:r>
                      <a:r>
                        <a:rPr lang="ru-RU" sz="2200" dirty="0" smtClean="0">
                          <a:latin typeface="+mn-lt"/>
                          <a:ea typeface="Calibri"/>
                          <a:cs typeface="Times New Roman"/>
                        </a:rPr>
                        <a:t>    ЖК </a:t>
                      </a:r>
                      <a:r>
                        <a:rPr lang="ru-RU" sz="22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  <a:r>
                        <a:rPr lang="ru-RU" sz="2200" dirty="0" smtClean="0">
                          <a:latin typeface="+mn-lt"/>
                          <a:ea typeface="Calibri"/>
                          <a:cs typeface="Times New Roman"/>
                        </a:rPr>
                        <a:t>, п</a:t>
                      </a:r>
                      <a:r>
                        <a:rPr lang="ru-RU" sz="2200" dirty="0">
                          <a:latin typeface="+mn-lt"/>
                          <a:ea typeface="Calibri"/>
                          <a:cs typeface="Times New Roman"/>
                        </a:rPr>
                        <a:t>. 31 Правил № 491</a:t>
                      </a:r>
                    </a:p>
                  </a:txBody>
                  <a:tcPr marL="44450" marR="4445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Устанавливается 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ОМС, 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если собственники не установили на общем собрании размер платы (по заявительному принципу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).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200" i="1" dirty="0" smtClean="0">
                          <a:solidFill>
                            <a:schemeClr val="accent2"/>
                          </a:solidFill>
                          <a:latin typeface="+mn-lt"/>
                          <a:ea typeface="Calibri"/>
                          <a:cs typeface="Times New Roman"/>
                        </a:rPr>
                        <a:t>ООС проведено, но решение по вопросу установления размера платы не принято!</a:t>
                      </a:r>
                      <a:endParaRPr lang="ru-RU" sz="2200" i="1" dirty="0">
                        <a:solidFill>
                          <a:schemeClr val="accent2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3175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200" dirty="0">
                          <a:latin typeface="+mn-lt"/>
                          <a:ea typeface="Calibri"/>
                          <a:cs typeface="Times New Roman"/>
                        </a:rPr>
                        <a:t>П.4 ст.158 </a:t>
                      </a:r>
                      <a:r>
                        <a:rPr lang="ru-RU" sz="2200" dirty="0" smtClean="0">
                          <a:latin typeface="+mn-lt"/>
                          <a:ea typeface="Calibri"/>
                          <a:cs typeface="Times New Roman"/>
                        </a:rPr>
                        <a:t>    ЖК </a:t>
                      </a:r>
                      <a:r>
                        <a:rPr lang="ru-RU" sz="22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42876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</a:p>
          <a:p>
            <a:endParaRPr lang="ru-RU" sz="2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000" i="1" dirty="0" smtClean="0"/>
              <a:t>В соответствии с законодательством РФ именно </a:t>
            </a:r>
            <a:r>
              <a:rPr lang="ru-RU" sz="2000" i="1" dirty="0" smtClean="0">
                <a:solidFill>
                  <a:schemeClr val="accent2"/>
                </a:solidFill>
              </a:rPr>
              <a:t>собственники помещений несут ответственность </a:t>
            </a:r>
            <a:r>
              <a:rPr lang="ru-RU" sz="2000" i="1" dirty="0" smtClean="0"/>
              <a:t>за ненадлежащее содержание общего имущества.</a:t>
            </a:r>
            <a:endParaRPr lang="ru-RU" sz="2000" dirty="0" smtClean="0"/>
          </a:p>
          <a:p>
            <a:pPr>
              <a:buNone/>
            </a:pPr>
            <a:r>
              <a:rPr lang="ru-RU" sz="2000" i="1" dirty="0" smtClean="0"/>
              <a:t>УК </a:t>
            </a:r>
            <a:r>
              <a:rPr lang="ru-RU" sz="2000" i="1" dirty="0" smtClean="0">
                <a:solidFill>
                  <a:schemeClr val="accent2"/>
                </a:solidFill>
              </a:rPr>
              <a:t>обязаны направить предложение собственникам </a:t>
            </a:r>
            <a:r>
              <a:rPr lang="ru-RU" sz="2000" i="1" dirty="0" smtClean="0"/>
              <a:t>с исчерпывающим перечнем работ и услуг, указанием объёмов и стоимости. Если УК не направила собственникам данное предложение, то она будет нести ответственность за ненадлежащее содержание общего имущества.</a:t>
            </a:r>
            <a:endParaRPr lang="ru-RU" sz="2000" dirty="0" smtClean="0"/>
          </a:p>
          <a:p>
            <a:pPr>
              <a:buNone/>
            </a:pPr>
            <a:r>
              <a:rPr lang="ru-RU" sz="2000" i="1" dirty="0" smtClean="0"/>
              <a:t>Если </a:t>
            </a:r>
            <a:r>
              <a:rPr lang="ru-RU" sz="2000" i="1" dirty="0" smtClean="0">
                <a:solidFill>
                  <a:schemeClr val="accent2"/>
                </a:solidFill>
              </a:rPr>
              <a:t>в ДУ указана возможность индексации платы </a:t>
            </a:r>
            <a:r>
              <a:rPr lang="ru-RU" sz="2000" i="1" dirty="0" smtClean="0"/>
              <a:t>(изменение уровня инфляции, уровня потребительских цен) принятие ежегодных решений об изменении такой платы </a:t>
            </a:r>
            <a:r>
              <a:rPr lang="ru-RU" sz="2000" i="1" dirty="0" smtClean="0">
                <a:solidFill>
                  <a:schemeClr val="accent2"/>
                </a:solidFill>
              </a:rPr>
              <a:t>не требуется </a:t>
            </a:r>
            <a:r>
              <a:rPr lang="ru-RU" sz="2000" i="1" dirty="0" smtClean="0"/>
              <a:t>(письмо </a:t>
            </a:r>
            <a:r>
              <a:rPr lang="ru-RU" sz="2000" i="1" dirty="0" err="1" smtClean="0"/>
              <a:t>Минрегиона</a:t>
            </a:r>
            <a:r>
              <a:rPr lang="ru-RU" sz="2000" i="1" dirty="0" smtClean="0"/>
              <a:t> РФ от 06.03.2009 № 6174-АД/14). </a:t>
            </a:r>
            <a:endParaRPr lang="ru-RU" sz="2000" dirty="0" smtClean="0"/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 smtClean="0">
                <a:solidFill>
                  <a:schemeClr val="accent2">
                    <a:lumMod val="75000"/>
                  </a:schemeClr>
                </a:solidFill>
              </a:rPr>
              <a:t>ОБЯЗАННОСТИ УК по ДУ</a:t>
            </a:r>
            <a:endParaRPr lang="ru-RU" sz="3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357298"/>
            <a:ext cx="8143932" cy="4572032"/>
          </a:xfrm>
        </p:spPr>
        <p:txBody>
          <a:bodyPr>
            <a:noAutofit/>
          </a:bodyPr>
          <a:lstStyle/>
          <a:p>
            <a:r>
              <a:rPr lang="ru-RU" dirty="0" smtClean="0"/>
              <a:t>Обязанности УК в рамках ДУ целесообразно рассматривать в каждом конкретном случае. Но они должны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соответствовать стандартам</a:t>
            </a:r>
            <a:r>
              <a:rPr lang="ru-RU" dirty="0" smtClean="0"/>
              <a:t>, установленным «Правилами осуществления деятельности по управлению многоквартирными домами» № 416.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2920" y="5929330"/>
            <a:ext cx="8183880" cy="1057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5. Приказ  Минстроя России  от </a:t>
            </a:r>
            <a:r>
              <a:rPr lang="ru-RU" sz="2000" dirty="0" smtClean="0">
                <a:cs typeface="Times New Roman" pitchFamily="18" charset="0"/>
              </a:rPr>
              <a:t>31.07.2014 г. № 411</a:t>
            </a:r>
            <a:r>
              <a:rPr lang="ru-RU" sz="2000" dirty="0" smtClean="0"/>
              <a:t>/</a:t>
            </a:r>
            <a:r>
              <a:rPr lang="ru-RU" sz="2000" dirty="0" err="1" smtClean="0"/>
              <a:t>пр</a:t>
            </a:r>
            <a:r>
              <a:rPr lang="ru-RU" sz="2000" dirty="0" smtClean="0"/>
              <a:t> «Об утверждении примерных условий договора управления многоквартирным домом и методических рекомендаций по порядку организации и проведению общих собраний собственников помещений в многоквартирных домах».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6. Приказ Минстроя России от 26.10.2015 N 761/</a:t>
            </a:r>
            <a:r>
              <a:rPr lang="ru-RU" sz="2000" dirty="0" err="1" smtClean="0"/>
              <a:t>пр</a:t>
            </a:r>
            <a:r>
              <a:rPr lang="ru-RU" sz="2000" dirty="0" smtClean="0"/>
              <a:t> "Об утверждении формы акта приемки оказанных услуг и (или) выполненных работ по содержанию и текущему ремонту общего имущества в многоквартирном доме"</a:t>
            </a:r>
            <a:br>
              <a:rPr lang="ru-RU" sz="2000" dirty="0" smtClean="0"/>
            </a:b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7. Приказ Минстроя России от 29.12.2014 N 924/</a:t>
            </a:r>
            <a:r>
              <a:rPr lang="ru-RU" sz="2000" dirty="0" err="1" smtClean="0"/>
              <a:t>пр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"Об утверждении примерной формы платежного документа для внесения платы за содержание и ремонт жилого помещения и предоставление коммунальных услуг и методических рекомендаций по ее заполнению"</a:t>
            </a:r>
            <a:br>
              <a:rPr lang="ru-RU" sz="2000" dirty="0" smtClean="0"/>
            </a:br>
            <a:endParaRPr lang="ru-RU" sz="2000" dirty="0">
              <a:solidFill>
                <a:srgbClr val="43374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ПРАВА УК по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142984"/>
            <a:ext cx="8286808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dirty="0" smtClean="0"/>
              <a:t>- вносить предложения по изменению условий ДУ;</a:t>
            </a:r>
          </a:p>
          <a:p>
            <a:pPr>
              <a:buNone/>
            </a:pPr>
            <a:r>
              <a:rPr lang="ru-RU" sz="2300" dirty="0" smtClean="0"/>
              <a:t>- требовать допуска представителей  УК в помещение собственника для осмотра ОИ, вносить предложения по утверждению порядка и периодичности такого допуска;</a:t>
            </a:r>
          </a:p>
          <a:p>
            <a:pPr>
              <a:buNone/>
            </a:pPr>
            <a:r>
              <a:rPr lang="ru-RU" sz="2300" dirty="0" smtClean="0"/>
              <a:t>- требовать вносить плату за ЖКУ в порядке, утвержденном ДУ;</a:t>
            </a:r>
          </a:p>
          <a:p>
            <a:pPr>
              <a:buNone/>
            </a:pPr>
            <a:r>
              <a:rPr lang="ru-RU" sz="2300" dirty="0" smtClean="0"/>
              <a:t>- требовать погашения задолженности за ЖКУ, в том числе, в судебном порядке;</a:t>
            </a:r>
          </a:p>
          <a:p>
            <a:pPr>
              <a:buNone/>
            </a:pPr>
            <a:r>
              <a:rPr lang="ru-RU" sz="2300" dirty="0" smtClean="0"/>
              <a:t>- требовать от собственников предоставления информации, необходимой для выполнения  УК своих обязанностей по ДУ;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5719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571480"/>
            <a:ext cx="8143932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433740"/>
                </a:solidFill>
              </a:rPr>
              <a:t>- по решению  ОСС заключать договоры о передаче ОИ в пользование третьим лицам, использовании такого имущества;</a:t>
            </a:r>
          </a:p>
          <a:p>
            <a:pPr>
              <a:buNone/>
            </a:pPr>
            <a:r>
              <a:rPr lang="ru-RU" sz="2000" dirty="0" smtClean="0">
                <a:solidFill>
                  <a:srgbClr val="433740"/>
                </a:solidFill>
              </a:rPr>
              <a:t>- ограничивать предоставление коммунальных услуг в случаях, предусмотренных ПП РФ от 06.05.2011 № 354;</a:t>
            </a:r>
          </a:p>
          <a:p>
            <a:pPr>
              <a:buNone/>
            </a:pPr>
            <a:r>
              <a:rPr lang="ru-RU" sz="2000" dirty="0" smtClean="0">
                <a:solidFill>
                  <a:srgbClr val="433740"/>
                </a:solidFill>
              </a:rPr>
              <a:t>- самостоятельно определять способ выполнения работ и/или оказания услуг в рамках содержания и ремонта общего имущества в МКД (собственными силами или с помощью привлеченных организаций на основании договоров подряда, иных договоров);</a:t>
            </a:r>
          </a:p>
          <a:p>
            <a:pPr>
              <a:buNone/>
            </a:pPr>
            <a:r>
              <a:rPr lang="ru-RU" sz="2000" dirty="0" smtClean="0">
                <a:solidFill>
                  <a:srgbClr val="433740"/>
                </a:solidFill>
              </a:rPr>
              <a:t>- не раскрывать информацию о стоимости выполнения работ и/или оказания услуг по договорам подряда, иным договорам, заключенным в целях ДУ;</a:t>
            </a:r>
          </a:p>
          <a:p>
            <a:pPr>
              <a:buNone/>
            </a:pPr>
            <a:r>
              <a:rPr lang="ru-RU" sz="2000" dirty="0" smtClean="0">
                <a:solidFill>
                  <a:srgbClr val="433740"/>
                </a:solidFill>
              </a:rPr>
              <a:t>- выполнять иные действия, не противоречащие законодательству РФ и условиям договора управления МКД.</a:t>
            </a:r>
          </a:p>
          <a:p>
            <a:endParaRPr lang="ru-RU" sz="2000" b="1" i="1" dirty="0" smtClean="0">
              <a:solidFill>
                <a:srgbClr val="43374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ОБЯЗАННОСТИ СОБСТВЕННИКОВ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214422"/>
            <a:ext cx="8286808" cy="4714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- </a:t>
            </a:r>
            <a:r>
              <a:rPr lang="ru-RU" sz="2600" dirty="0" smtClean="0"/>
              <a:t>своевременное внесение платы за коммунальные услуги и содержание и ремонт ОИ в МКД;</a:t>
            </a:r>
          </a:p>
          <a:p>
            <a:pPr>
              <a:buNone/>
            </a:pPr>
            <a:r>
              <a:rPr lang="ru-RU" sz="2600" dirty="0" smtClean="0"/>
              <a:t>- предоставление документов, необходимых УО для надлежащего исполнения обязанностей, предусмотренных ДУ;</a:t>
            </a:r>
          </a:p>
          <a:p>
            <a:pPr>
              <a:buNone/>
            </a:pPr>
            <a:r>
              <a:rPr lang="ru-RU" sz="2600" dirty="0" smtClean="0"/>
              <a:t>- обеспечение допуска представителя УО в занимаемое помещение в случаях, предусмотренном законодательством и условиями договора.</a:t>
            </a:r>
          </a:p>
          <a:p>
            <a:endParaRPr lang="ru-RU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ПРАВА СОБСТВЕННИКОВ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71546"/>
            <a:ext cx="8286808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- требовать предоставления коммунальных услуг в объеме и порядке, предусмотренном законодательством и условиями договора;</a:t>
            </a:r>
          </a:p>
          <a:p>
            <a:pPr>
              <a:buNone/>
            </a:pPr>
            <a:r>
              <a:rPr lang="ru-RU" sz="2200" dirty="0" smtClean="0"/>
              <a:t>- требовать обеспечения надлежащего содержания ОИ, предусмотренного законодательством и условиями договора;</a:t>
            </a:r>
          </a:p>
          <a:p>
            <a:pPr>
              <a:buNone/>
            </a:pPr>
            <a:r>
              <a:rPr lang="ru-RU" sz="2200" dirty="0" smtClean="0"/>
              <a:t>- в случае выявления фактов ненадлежащего исполнения работ и/или оказания услуг требовать составления документов, подтверждающих данный факт;</a:t>
            </a:r>
          </a:p>
          <a:p>
            <a:pPr>
              <a:buNone/>
            </a:pPr>
            <a:r>
              <a:rPr lang="ru-RU" sz="2200" dirty="0" smtClean="0"/>
              <a:t>- требовать перерасчета за коммунальные услуги, содержание и ремонт ОИ в порядке и сроки, предусмотренные законодательством и условиями договора;</a:t>
            </a:r>
          </a:p>
          <a:p>
            <a:endParaRPr lang="ru-RU" sz="2000" b="1" i="1" dirty="0" smtClean="0">
              <a:solidFill>
                <a:srgbClr val="43374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71480"/>
            <a:ext cx="8286808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- осуществлять контроль за исполнением договора управления МКД в порядке, установленном договором;</a:t>
            </a:r>
          </a:p>
          <a:p>
            <a:pPr>
              <a:buNone/>
            </a:pPr>
            <a:r>
              <a:rPr lang="ru-RU" sz="2200" dirty="0" smtClean="0"/>
              <a:t>- устанавливать  условия для взаимодействия УО с членами Совета МКД;</a:t>
            </a:r>
          </a:p>
          <a:p>
            <a:pPr>
              <a:buNone/>
            </a:pPr>
            <a:r>
              <a:rPr lang="ru-RU" sz="2200" dirty="0" smtClean="0"/>
              <a:t>- вносить изменения в условия  ДУ в порядке, установленном ЖК РФ и условиями договора;</a:t>
            </a:r>
          </a:p>
          <a:p>
            <a:pPr>
              <a:buNone/>
            </a:pPr>
            <a:r>
              <a:rPr lang="ru-RU" sz="2200" dirty="0" smtClean="0"/>
              <a:t>- расторгать  ДУ в случаях и порядке, предусмотренном ЖК РФ и условиями договора;</a:t>
            </a:r>
          </a:p>
          <a:p>
            <a:pPr>
              <a:buNone/>
            </a:pPr>
            <a:r>
              <a:rPr lang="ru-RU" sz="2200" dirty="0" smtClean="0"/>
              <a:t>- получать информацию о ходе исполнения работ и оказания услуг в рамках содержания  ОИ  в порядке, установленном условиями ДУ;</a:t>
            </a:r>
          </a:p>
          <a:p>
            <a:pPr>
              <a:buNone/>
            </a:pPr>
            <a:r>
              <a:rPr lang="ru-RU" sz="2200" dirty="0" smtClean="0"/>
              <a:t>- направлять в УК письменные обращения по вопросам, связанным с управлением МКД;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642918"/>
            <a:ext cx="8286808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- требовать от УК раскрытия информации о своей деятельности в объеме и порядке, предусмотренном ЖК РФ и ПП РФ от 23.09.2010 № 731;</a:t>
            </a:r>
          </a:p>
          <a:p>
            <a:pPr>
              <a:buNone/>
            </a:pPr>
            <a:r>
              <a:rPr lang="ru-RU" sz="2400" dirty="0" smtClean="0"/>
              <a:t>- требовать от УК предоставления отчета о выполнении ДУ в порядке, установленном ЖК РФ и условиями договора;</a:t>
            </a:r>
          </a:p>
          <a:p>
            <a:pPr>
              <a:buNone/>
            </a:pPr>
            <a:r>
              <a:rPr lang="ru-RU" sz="2400" dirty="0" smtClean="0"/>
              <a:t>- участвовать в осмотрах объектов, входящих в состав ОИ;</a:t>
            </a:r>
          </a:p>
          <a:p>
            <a:pPr>
              <a:buNone/>
            </a:pPr>
            <a:r>
              <a:rPr lang="ru-RU" sz="2400" dirty="0" smtClean="0"/>
              <a:t>- выполнять иные действия, не противоречащие законодательству РФ и условиям договора управления МКД.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КОНТРОЛЬ СОБСТВЕННИКОВ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Собственники в соответствии с условиями ДУ вправе:</a:t>
            </a:r>
          </a:p>
          <a:p>
            <a:pPr>
              <a:buNone/>
            </a:pPr>
            <a:r>
              <a:rPr lang="ru-RU" sz="2000" dirty="0" smtClean="0"/>
              <a:t>а) получать от ответственных лиц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не позднее 5 рабочих дней</a:t>
            </a:r>
            <a:r>
              <a:rPr lang="ru-RU" sz="2000" dirty="0" smtClean="0"/>
              <a:t> с даты обращения информацию о перечнях, объемах, качестве и периодичности оказанных услуг и (или) выполненных работ. </a:t>
            </a:r>
            <a:r>
              <a:rPr lang="ru-RU" sz="2000" u="sng" dirty="0" smtClean="0">
                <a:solidFill>
                  <a:schemeClr val="accent2">
                    <a:lumMod val="75000"/>
                  </a:schemeClr>
                </a:solidFill>
              </a:rPr>
              <a:t>В договоре указанный срок может быть уменьшен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б) проверять объемы, качество и периодичность оказания услуг и выполнения работ (в том числе путем проведения соответствующей экспертизы);</a:t>
            </a:r>
          </a:p>
          <a:p>
            <a:pPr>
              <a:buNone/>
            </a:pPr>
            <a:r>
              <a:rPr lang="ru-RU" sz="2000" dirty="0" smtClean="0"/>
              <a:t>в) требовать от ответственных лиц устранения выявленных дефектов и проверять полноту и своевременность их устранения.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Условия контроля собственников за выполнением УО своих обязанностей </a:t>
            </a:r>
            <a:r>
              <a:rPr lang="ru-RU" sz="2000" i="1" u="sng" dirty="0" smtClean="0">
                <a:solidFill>
                  <a:schemeClr val="accent2">
                    <a:lumMod val="75000"/>
                  </a:schemeClr>
                </a:solidFill>
              </a:rPr>
              <a:t>обязательно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должны быть указаны в договоре управления МКД!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Формы контроля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а) получение от УК информации о состоянии и содержании переданного в управление  ОИ (с указанием периодичности и формы получения такой информации);</a:t>
            </a:r>
          </a:p>
          <a:p>
            <a:pPr>
              <a:buNone/>
            </a:pPr>
            <a:r>
              <a:rPr lang="ru-RU" sz="2000" dirty="0" smtClean="0"/>
              <a:t>б) участие в осмотрах ОИ, проверках технического состояния инженерных систем и оборудования с целью подготовки предложений по их ремонту;</a:t>
            </a:r>
          </a:p>
          <a:p>
            <a:pPr>
              <a:buNone/>
            </a:pPr>
            <a:r>
              <a:rPr lang="ru-RU" sz="2000" dirty="0" smtClean="0"/>
              <a:t>в) личное присутствие уполномоченного лица и/или собственников помещений в МКД во время выполнения работ/оказания услуг  УК или путем использования средств видеонаблюдения, ознакомления с актами технического состояния МКД и, при необходимости, подписания таких актов;</a:t>
            </a:r>
          </a:p>
          <a:p>
            <a:pPr>
              <a:buNone/>
            </a:pPr>
            <a:r>
              <a:rPr lang="ru-RU" sz="2000" dirty="0" smtClean="0"/>
              <a:t>г) подписание актов выполненных работ (приказ Минстроя РФ от 26.10.2015 N 761/</a:t>
            </a:r>
            <a:r>
              <a:rPr lang="ru-RU" sz="2000" dirty="0" err="1" smtClean="0"/>
              <a:t>пр</a:t>
            </a:r>
            <a:r>
              <a:rPr lang="ru-RU" sz="2000" dirty="0" smtClean="0"/>
              <a:t>).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СРОК  ДОГОВОРА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500" dirty="0" smtClean="0"/>
              <a:t>При выборе УК - срок </a:t>
            </a:r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</a:rPr>
              <a:t>не менее чем один год и не более чем пять лет.</a:t>
            </a:r>
          </a:p>
          <a:p>
            <a:pPr>
              <a:buNone/>
            </a:pPr>
            <a:r>
              <a:rPr lang="ru-RU" sz="2500" dirty="0" smtClean="0"/>
              <a:t>По результатам проведения открытого конкурса по отбору управляющей организации - </a:t>
            </a:r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</a:rPr>
              <a:t>не менее чем один год и не более чем три года.</a:t>
            </a:r>
          </a:p>
          <a:p>
            <a:pPr>
              <a:buNone/>
            </a:pPr>
            <a:r>
              <a:rPr lang="ru-RU" sz="2500" dirty="0" smtClean="0"/>
              <a:t>Застройщик, заключающий договор управления МКД в срок не позднее чем через пять дней со дня получения разрешения на ввод МКД в эксплуатацию - не более чем три месяца (ч.5 ст.162 ЖК РФ).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ПРОЛОНГАЦИЯ ДОГОВОРА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При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отсутствии заявления одной из сторон </a:t>
            </a:r>
            <a:r>
              <a:rPr lang="ru-RU" sz="2400" dirty="0" smtClean="0"/>
              <a:t>о прекращении договора управления МКД по окончании срока его действия такой договор считается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продленным на тот же срок и на тех же условиях</a:t>
            </a:r>
            <a:r>
              <a:rPr lang="ru-RU" sz="2400" dirty="0" smtClean="0"/>
              <a:t>, какие были предусмотрены таким договором (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ч.6 ст.162 ЖК РФ</a:t>
            </a:r>
            <a:r>
              <a:rPr lang="ru-RU" sz="2400" dirty="0" smtClean="0"/>
              <a:t>). </a:t>
            </a:r>
          </a:p>
          <a:p>
            <a:pPr>
              <a:buNone/>
            </a:pPr>
            <a:r>
              <a:rPr lang="ru-RU" sz="2400" dirty="0" smtClean="0"/>
              <a:t>Порядок и пролонгации, и расторжения договора управления МКД целесообразно прописать в заключаемом ДУ с учетом положений ч. 8.1 и 8.2 ст. 162 ЖК РФ.</a:t>
            </a:r>
          </a:p>
          <a:p>
            <a:endParaRPr lang="ru-RU" sz="16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33218"/>
          </a:xfrm>
        </p:spPr>
        <p:txBody>
          <a:bodyPr/>
          <a:lstStyle/>
          <a:p>
            <a:pPr algn="ctr"/>
            <a:r>
              <a:rPr lang="ru-RU" b="1" smtClean="0">
                <a:solidFill>
                  <a:schemeClr val="accent2">
                    <a:lumMod val="75000"/>
                  </a:schemeClr>
                </a:solidFill>
              </a:rPr>
              <a:t>Принятые сокращения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7" y="1285860"/>
            <a:ext cx="8286808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МКД</a:t>
            </a:r>
            <a:r>
              <a:rPr lang="ru-RU" sz="2400" dirty="0" smtClean="0">
                <a:ea typeface="PT Sans" panose="020B0503020203020204" pitchFamily="34" charset="-52"/>
              </a:rPr>
              <a:t> – многоквартирный дом;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ДУ </a:t>
            </a:r>
            <a:r>
              <a:rPr lang="ru-RU" sz="2400" dirty="0" smtClean="0">
                <a:ea typeface="PT Sans" panose="020B0503020203020204" pitchFamily="34" charset="-52"/>
              </a:rPr>
              <a:t>– договор управления МКД;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ОСС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общее собрание собственников помещений в МКД;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ОИ</a:t>
            </a:r>
            <a:r>
              <a:rPr lang="ru-RU" sz="2400" dirty="0" smtClean="0">
                <a:ea typeface="PT Sans" panose="020B0503020203020204" pitchFamily="34" charset="-52"/>
              </a:rPr>
              <a:t> – общее имущества собственников в МКД;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УО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управляющая организация, в том числе ТСН/ТСЖ, ЖК (ЖСК);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УК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управляющая компания;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ТСН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– товарищество собственников недвижимости;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ТСЖ</a:t>
            </a:r>
            <a:r>
              <a:rPr lang="ru-RU" sz="2400" dirty="0" smtClean="0">
                <a:latin typeface="PT Sans" panose="020B0503020203020204" pitchFamily="34" charset="-52"/>
                <a:ea typeface="PT Sans" panose="020B0503020203020204" pitchFamily="34" charset="-52"/>
                <a:cs typeface="Open Sans" panose="020B0606030504020204" pitchFamily="34" charset="0"/>
              </a:rPr>
              <a:t> -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товарищество собственников жилья.</a:t>
            </a:r>
            <a:endParaRPr lang="ru-RU" sz="2400" dirty="0" smtClean="0">
              <a:latin typeface="PT Sans" panose="020B0503020203020204" pitchFamily="34" charset="-52"/>
              <a:ea typeface="PT Sans" panose="020B0503020203020204" pitchFamily="34" charset="-52"/>
              <a:cs typeface="Open Sans" panose="020B0606030504020204" pitchFamily="34" charset="0"/>
            </a:endParaRPr>
          </a:p>
          <a:p>
            <a:pPr lvl="0">
              <a:buNone/>
            </a:pPr>
            <a:endParaRPr lang="ru-RU" sz="1800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71480"/>
            <a:ext cx="8286808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</a:p>
          <a:p>
            <a:pPr>
              <a:buNone/>
            </a:pPr>
            <a:endParaRPr lang="ru-RU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i="1" dirty="0" smtClean="0"/>
              <a:t>Количество пролонгаций договора управления законодательством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не ограничено</a:t>
            </a:r>
            <a:r>
              <a:rPr lang="ru-RU" sz="2400" i="1" dirty="0" smtClean="0"/>
              <a:t>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Фиксированные условия в договоре управления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пролонгируются в неизменном виде</a:t>
            </a:r>
            <a:r>
              <a:rPr lang="ru-RU" sz="2400" i="1" dirty="0" smtClean="0"/>
              <a:t>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В случае, если в пролонгированный договор управления многоквартирным домом внесены изменения, такие условия должны быть утверждены решением общего собрания собственников в доме.</a:t>
            </a:r>
            <a:endParaRPr lang="ru-RU" sz="2400" dirty="0" smtClean="0"/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429684" cy="500066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chemeClr val="accent2">
                    <a:lumMod val="75000"/>
                  </a:schemeClr>
                </a:solidFill>
              </a:rPr>
              <a:t>НЕДОБРОСОВЕСТНОСТЬ переговоров</a:t>
            </a:r>
            <a:endParaRPr lang="ru-RU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Недобросовестными действиями при проведении переговоров предполагаются (ч. 2 ст. 434.1 ГК РФ):</a:t>
            </a:r>
          </a:p>
          <a:p>
            <a:pPr>
              <a:buNone/>
            </a:pPr>
            <a:r>
              <a:rPr lang="ru-RU" sz="2400" dirty="0" smtClean="0"/>
              <a:t>- предоставление стороне неполной или недостоверной информации, в том числе умолчание об обстоятельствах, которые в силу характера договора должны быть доведены до сведения другой стороны;</a:t>
            </a:r>
          </a:p>
          <a:p>
            <a:pPr>
              <a:buNone/>
            </a:pPr>
            <a:r>
              <a:rPr lang="ru-RU" sz="2400" dirty="0" smtClean="0"/>
              <a:t>- внезапное и неоправданное прекращение переговоров о заключении договора при таких обстоятельствах, при которых другая сторона переговоров не могла разумно этого ожидать.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ПОСЛЕДСТВИЯ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Сторона, которая ведет или прерывает переговоры о заключении договора недобросовестно,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обязана возместить другой стороне причиненные этим убытки </a:t>
            </a:r>
            <a:r>
              <a:rPr lang="ru-RU" sz="2000" dirty="0" smtClean="0"/>
              <a:t>(ч.3 ст.434.1 ГК РФ).</a:t>
            </a:r>
          </a:p>
          <a:p>
            <a:pPr>
              <a:buNone/>
            </a:pPr>
            <a:r>
              <a:rPr lang="ru-RU" sz="2000" dirty="0" smtClean="0"/>
              <a:t>Убытками, подлежащими возмещению недобросовестной стороной, признаются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расходы, понесенные другой стороной</a:t>
            </a:r>
            <a:r>
              <a:rPr lang="ru-RU" sz="2000" dirty="0" smtClean="0"/>
              <a:t> в связи с ведением переговоров о заключении договора, а также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в связи с утратой возможности заключить договор с третьим лицом.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b="1" i="1" u="sng" dirty="0" smtClean="0">
                <a:solidFill>
                  <a:schemeClr val="accent2">
                    <a:lumMod val="75000"/>
                  </a:schemeClr>
                </a:solidFill>
              </a:rPr>
              <a:t>ВАЖНО! </a:t>
            </a:r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000" i="1" dirty="0" smtClean="0"/>
              <a:t>Обязанность стороны возместить убытки, причиненные другой стороне,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не применяются к гражданам</a:t>
            </a:r>
            <a:r>
              <a:rPr lang="ru-RU" sz="2000" i="1" dirty="0" smtClean="0"/>
              <a:t>, признаваемым потребителями,  в соответствии с законом о защите прав потребителей (ч.6 ст.434.1 ГК РФ!</a:t>
            </a:r>
            <a:endParaRPr lang="ru-RU" sz="2000" dirty="0" smtClean="0"/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РАЗНОГЛАСИЯ при заключении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Разногласия, возникших при заключении договора, выносятся на рассмотрение суда либо решение выносится  по соглашению сторон условия договора (ст.446 ГК РФ). </a:t>
            </a:r>
          </a:p>
          <a:p>
            <a:pPr>
              <a:buNone/>
            </a:pPr>
            <a:r>
              <a:rPr lang="ru-RU" i="1" dirty="0" smtClean="0"/>
              <a:t>Разногласия, которые возникли при заключении договора и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не были переданы на рассмотрение суда в течение шести месяцев </a:t>
            </a:r>
            <a:r>
              <a:rPr lang="ru-RU" i="1" dirty="0" smtClean="0"/>
              <a:t>с момента их возникновения,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не подлежат урегулированию в судебном порядке.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ИЗМЕНЕНИЕ условий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71546"/>
            <a:ext cx="8286808" cy="48577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dirty="0" smtClean="0"/>
              <a:t>Утверждение и изменение условий  ДУ происходит только  ОСС и не может быть осуществлено по предложению одного из собственников помещений в МКД. Любой собственник вправе инициировать проведение  такого собрания.</a:t>
            </a:r>
          </a:p>
          <a:p>
            <a:pPr>
              <a:buNone/>
            </a:pPr>
            <a:r>
              <a:rPr lang="ru-RU" sz="2300" dirty="0" smtClean="0"/>
              <a:t>Совет МКД представляет собственникам помещений в МКД свое заключение по условиям проектов договоров, предлагаемых для рассмотрения на ОСС (п. 4 ч. 5 ст. 161.1 ЖК РФ). </a:t>
            </a:r>
          </a:p>
          <a:p>
            <a:pPr>
              <a:buNone/>
            </a:pPr>
            <a:r>
              <a:rPr lang="ru-RU" sz="2300" dirty="0" smtClean="0"/>
              <a:t>Председатель Совета МКД вправе вступить в предварительные переговоры с УК относительно условий указанного договора (п. 1 ч. 8 ст. 161.1 ЖК РФ).</a:t>
            </a:r>
          </a:p>
          <a:p>
            <a:pPr>
              <a:buNone/>
            </a:pPr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ПРИЛОЖЕНИЯ к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- </a:t>
            </a:r>
            <a:r>
              <a:rPr lang="ru-RU" sz="2400" dirty="0" smtClean="0"/>
              <a:t>реестр всех собственников помещений в МКД с указанием типа помещения (жилое/нежилое), площади помещений, количества проживающих граждан и количества комнат в жилых помещениях;</a:t>
            </a:r>
          </a:p>
          <a:p>
            <a:pPr>
              <a:buNone/>
            </a:pPr>
            <a:r>
              <a:rPr lang="ru-RU" sz="2400" b="1" dirty="0" smtClean="0"/>
              <a:t>- </a:t>
            </a:r>
            <a:r>
              <a:rPr lang="ru-RU" sz="2400" dirty="0" smtClean="0"/>
              <a:t>состав общего имущества МКД и его техническое состояние;</a:t>
            </a:r>
          </a:p>
          <a:p>
            <a:pPr>
              <a:buNone/>
            </a:pPr>
            <a:r>
              <a:rPr lang="ru-RU" sz="2400" dirty="0" smtClean="0"/>
              <a:t>- перечень технической документации и иных связанных с управлением МКД документов;</a:t>
            </a:r>
          </a:p>
          <a:p>
            <a:pPr>
              <a:buNone/>
            </a:pPr>
            <a:r>
              <a:rPr lang="ru-RU" sz="2400" dirty="0" smtClean="0"/>
              <a:t>- характеристика МКД и границы эксплуатационной принадлежности;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- информация о представителях УК, уполномоченных на взаимодействие с собственниками;</a:t>
            </a:r>
          </a:p>
          <a:p>
            <a:pPr>
              <a:buNone/>
            </a:pPr>
            <a:r>
              <a:rPr lang="ru-RU" sz="2400" dirty="0" smtClean="0"/>
              <a:t>- информация о лицах, уполномоченных собственниками для взаимодействия с УК;</a:t>
            </a:r>
          </a:p>
          <a:p>
            <a:pPr>
              <a:buNone/>
            </a:pPr>
            <a:r>
              <a:rPr lang="ru-RU" sz="2400" dirty="0" smtClean="0"/>
              <a:t>- перечень работ, услуг по управлению МКД, содержанию и ремонту ОИ в МКД, определение их стоимости и размера платы за содержание и ремонт жилого помещения;</a:t>
            </a:r>
          </a:p>
          <a:p>
            <a:pPr>
              <a:buNone/>
            </a:pPr>
            <a:r>
              <a:rPr lang="ru-RU" sz="2400" dirty="0" smtClean="0"/>
              <a:t>- форма платежного документа и порядок его предъявления для внесения платы (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приказ Минстроя России от 29.12.2014 № 924/пр</a:t>
            </a:r>
            <a:r>
              <a:rPr lang="ru-RU" sz="2400" i="1" dirty="0" smtClean="0"/>
              <a:t>.</a:t>
            </a:r>
            <a:r>
              <a:rPr lang="ru-RU" sz="2400" dirty="0" smtClean="0"/>
              <a:t>);</a:t>
            </a:r>
          </a:p>
          <a:p>
            <a:pPr>
              <a:buNone/>
            </a:pPr>
            <a:r>
              <a:rPr lang="ru-RU" sz="2400" dirty="0" smtClean="0"/>
              <a:t>- форма отчета УК;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5719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- форма акта установления факта </a:t>
            </a:r>
            <a:r>
              <a:rPr lang="ru-RU" sz="2400" dirty="0" err="1" smtClean="0"/>
              <a:t>непредоставления</a:t>
            </a:r>
            <a:r>
              <a:rPr lang="ru-RU" sz="2400" dirty="0" smtClean="0"/>
              <a:t> коммунальной услуги или предоставления коммунальной услуги ненадлежащего качества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(ПП РФ № 491);</a:t>
            </a:r>
          </a:p>
          <a:p>
            <a:pPr>
              <a:buNone/>
            </a:pPr>
            <a:r>
              <a:rPr lang="ru-RU" sz="2400" dirty="0" smtClean="0"/>
              <a:t>- форма акта выполненных работ и (или) оказанных услуг по содержанию и ремонту ОИ (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приказ Минстроя России от 26.10.2015 № 761/пр.</a:t>
            </a:r>
            <a:r>
              <a:rPr lang="ru-RU" sz="2400" dirty="0" smtClean="0"/>
              <a:t>).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РАСТОРЖЕНИЕ 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928670"/>
            <a:ext cx="8286808" cy="50006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dirty="0" smtClean="0"/>
              <a:t>Изменение и расторжение ДУ в МКД осуществляется в порядке, предусмотренном гражданским законодательством (ч.8 ст.162 ЖК РФ). Согласно ст. 450 ГК РФ изменение и расторжение договора возможны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по соглашению сторон</a:t>
            </a:r>
            <a:r>
              <a:rPr lang="ru-RU" sz="1900" dirty="0" smtClean="0"/>
              <a:t>, если иное не предусмотрено ГК РФ, другими законами или договором.</a:t>
            </a:r>
          </a:p>
          <a:p>
            <a:pPr>
              <a:buNone/>
            </a:pPr>
            <a:r>
              <a:rPr lang="ru-RU" sz="1900" dirty="0" smtClean="0"/>
              <a:t>По требованию одной из сторон договор может быть изменен или расторгнут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</a:rPr>
              <a:t>по решению суда</a:t>
            </a:r>
            <a:r>
              <a:rPr lang="ru-RU" sz="1900" dirty="0" smtClean="0"/>
              <a:t>:</a:t>
            </a:r>
          </a:p>
          <a:p>
            <a:pPr>
              <a:buNone/>
            </a:pPr>
            <a:r>
              <a:rPr lang="ru-RU" sz="1900" dirty="0" smtClean="0"/>
              <a:t>- в связи с окончанием срока его действия;</a:t>
            </a:r>
          </a:p>
          <a:p>
            <a:pPr>
              <a:buNone/>
            </a:pPr>
            <a:r>
              <a:rPr lang="ru-RU" sz="1900" dirty="0" smtClean="0"/>
              <a:t>- при существенном нарушении договора другой стороной;</a:t>
            </a:r>
          </a:p>
          <a:p>
            <a:pPr>
              <a:buNone/>
            </a:pPr>
            <a:r>
              <a:rPr lang="ru-RU" sz="1900" dirty="0" smtClean="0"/>
              <a:t>- в иных случаях, предусмотренных законодательством или договором.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Существенным признается нарушение ДУ одной из сторон, которое влечет для другой стороны такой ущерб, что она в значительной степени лишается того, на что была вправе рассчитывать при заключении договора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ПОРЯДОК работы над ДУ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492922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000" dirty="0" smtClean="0"/>
              <a:t>Выяснить когда  УК начала управлять Вашим  МКД и когда заканчивается договор управления с ней.</a:t>
            </a:r>
          </a:p>
          <a:p>
            <a:pPr lvl="0">
              <a:buNone/>
            </a:pPr>
            <a:r>
              <a:rPr lang="ru-RU" sz="2000" dirty="0" smtClean="0"/>
              <a:t>Запросить у  УК проект нового договора, с уведомлением о том, что собственники дома планируют пересмотреть действующий договор в связи с изменением законодательства в сфере ЖКХ. </a:t>
            </a:r>
          </a:p>
          <a:p>
            <a:pPr lvl="0">
              <a:buNone/>
            </a:pPr>
            <a:r>
              <a:rPr lang="ru-RU" sz="2000" dirty="0" smtClean="0"/>
              <a:t>Подготовить вариант договора, учитывающий мнения большинства собственников в  доме.</a:t>
            </a:r>
          </a:p>
          <a:p>
            <a:pPr lvl="0">
              <a:buNone/>
            </a:pPr>
            <a:r>
              <a:rPr lang="ru-RU" sz="2000" dirty="0" smtClean="0"/>
              <a:t>Затем председатель Совета должен направить этот проект в УК на согласование с уведомлением о том, что планируется расторгнуть существующий ДУ (формальное уведомление должно быть за месяц до истечения его срока) и заключить новый договор на условиях собственников. 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3321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УПРАВЛЕНИЕ МКД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1" y="1142984"/>
            <a:ext cx="8501122" cy="54292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433740"/>
                </a:solidFill>
              </a:rPr>
              <a:t>Управление  МКД</a:t>
            </a:r>
            <a:r>
              <a:rPr lang="ru-RU" sz="2400" dirty="0" smtClean="0"/>
              <a:t>– это  согласованная деятельность собственников  помещений по надлежащему содержанию ОИ, решение вопросов пользования указанным имуществом, а также предоставление коммунальных услуг гражданам, проживающим в этом доме. </a:t>
            </a:r>
          </a:p>
          <a:p>
            <a:r>
              <a:rPr lang="ru-RU" sz="18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1900" b="1" i="1" dirty="0" smtClean="0">
                <a:solidFill>
                  <a:schemeClr val="accent2">
                    <a:lumMod val="75000"/>
                  </a:schemeClr>
                </a:solidFill>
              </a:rPr>
              <a:t>Управление осуществляется в отношении каждого отдельного МКД, с учетом состава, конструктивных особенностей, степени физического износа и технического состояния ОИ, исходя из минимального перечня услуг и работ, необходимого для обеспечения надлежащего содержания ОИ в МКД</a:t>
            </a:r>
            <a:r>
              <a:rPr lang="ru-RU" sz="1900" b="1" i="1" dirty="0" smtClean="0">
                <a:solidFill>
                  <a:srgbClr val="433740"/>
                </a:solidFill>
              </a:rPr>
              <a:t> </a:t>
            </a:r>
            <a:r>
              <a:rPr lang="ru-RU" sz="1900" i="1" dirty="0" smtClean="0">
                <a:solidFill>
                  <a:srgbClr val="433740"/>
                </a:solidFill>
              </a:rPr>
              <a:t>(ПП РФ от 3 апреля 2013 г. № 290).</a:t>
            </a:r>
            <a:endParaRPr lang="ru-RU" sz="1900" dirty="0" smtClean="0">
              <a:solidFill>
                <a:srgbClr val="433740"/>
              </a:solidFill>
            </a:endParaRPr>
          </a:p>
          <a:p>
            <a:endParaRPr lang="ru-RU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Обязательно указать в письме, что это вариант для обсуждения на общем собрании собственников!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000" dirty="0" smtClean="0"/>
              <a:t>Одновременно нужно будет добиться от УК заполнения пустующих числовых данных в приложениях к договору.</a:t>
            </a:r>
          </a:p>
          <a:p>
            <a:pPr lvl="0">
              <a:buNone/>
            </a:pPr>
            <a:r>
              <a:rPr lang="ru-RU" sz="2000" dirty="0" smtClean="0"/>
              <a:t>Согласование договора с УК должно занять не более 1 месяца.  Это очень сложная часть работы.</a:t>
            </a:r>
          </a:p>
          <a:p>
            <a:pPr lvl="0">
              <a:buNone/>
            </a:pPr>
            <a:r>
              <a:rPr lang="ru-RU" sz="2000" dirty="0" smtClean="0"/>
              <a:t>Затем Совет дома должен организовать и провести  ОСС по утверждению новой редакции договора управления МКД (вариант, согласованный с управляющей организацией!).</a:t>
            </a:r>
          </a:p>
          <a:p>
            <a:pPr lvl="0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000" b="1" dirty="0" smtClean="0"/>
              <a:t>  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Общее собрание необходимо провести не позднее, чем за 1,5 месяца до окончания срока договора с УК!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42928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000" dirty="0" smtClean="0"/>
              <a:t>После подсчета голосов на общем собрании  направить копии протокола указанного общего собрания  и решения собственников в управляющую организацию.</a:t>
            </a:r>
          </a:p>
          <a:p>
            <a:pPr lvl="0"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Провести это собрание необходимо в строгом соответствии с Жилищным Кодексом РФ. Иначе УК может отклонить (опротестовать) предложенный вариант договора, сославшись на нарушение отдельных статей ЖК РФ при проведении ОСС!</a:t>
            </a:r>
          </a:p>
          <a:p>
            <a:pPr>
              <a:buNone/>
            </a:pP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Согласованный всеми сторонами  ДУ, позволит  существенно снизить для каждого собственника расходы на ЖКХ, обеспечить, в том числе, возможность судебной защиты Ваших прав и законных интересов!</a:t>
            </a:r>
            <a:endParaRPr lang="ru-RU" sz="2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1008112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Благодарю за внимание!</a:t>
            </a:r>
            <a:endParaRPr lang="ru-RU" sz="6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2000240"/>
            <a:ext cx="8143932" cy="4093056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Фролова Ольга Евгеньевна,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председатель Правления 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НП «Воронежское Содружество ТСЖ», 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Руководитель Воронежского городского центра 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общественного  контроля в сфере ЖКХ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г. Воронеж, площадь Ленина, д. 8, оф.115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тел.: 291-02-75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8-910-243-47-10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  <a:hlinkClick r:id="rId2"/>
              </a:rPr>
              <a:t>oefrolova@yandex.ru</a:t>
            </a:r>
            <a:r>
              <a:rPr lang="en-US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1E128C"/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43137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42876"/>
          </a:xfrm>
        </p:spPr>
        <p:txBody>
          <a:bodyPr>
            <a:noAutofit/>
          </a:bodyPr>
          <a:lstStyle/>
          <a:p>
            <a:endParaRPr lang="ru-RU" sz="38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571480"/>
            <a:ext cx="8358246" cy="5357850"/>
          </a:xfrm>
        </p:spPr>
        <p:txBody>
          <a:bodyPr>
            <a:noAutofit/>
          </a:bodyPr>
          <a:lstStyle/>
          <a:p>
            <a:r>
              <a:rPr lang="ru-RU" sz="2600" dirty="0" smtClean="0"/>
              <a:t>Управляющая организация несет ответственность перед собственниками помещений в доме за оказание всех услуг и выполнение работ, обеспечивающих </a:t>
            </a:r>
            <a:r>
              <a:rPr lang="ru-RU" sz="2600" b="1" dirty="0" smtClean="0">
                <a:solidFill>
                  <a:srgbClr val="433740"/>
                </a:solidFill>
              </a:rPr>
              <a:t>надлежащее содержание общего имущества </a:t>
            </a:r>
            <a:r>
              <a:rPr lang="ru-RU" sz="2600" dirty="0" smtClean="0"/>
              <a:t>и за предоставление коммунальных услуг в зависимости от уровня благоустройства МКД.</a:t>
            </a:r>
          </a:p>
          <a:p>
            <a:endParaRPr lang="ru-RU" b="1" i="1" dirty="0" smtClean="0">
              <a:solidFill>
                <a:srgbClr val="4E404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39964"/>
          </a:xfrm>
        </p:spPr>
        <p:txBody>
          <a:bodyPr>
            <a:normAutofit fontScale="90000"/>
          </a:bodyPr>
          <a:lstStyle/>
          <a:p>
            <a:endParaRPr lang="ru-RU" sz="3200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61436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433740"/>
                </a:solidFill>
              </a:rPr>
              <a:t>Управлять многоквартирным домом может только одна управляющая организация (</a:t>
            </a:r>
            <a:r>
              <a:rPr lang="ru-RU" dirty="0" smtClean="0">
                <a:solidFill>
                  <a:srgbClr val="433740"/>
                </a:solidFill>
                <a:hlinkClick r:id="rId2" tooltip="&quot;Жилищный кодекс Российской Федерации&quot; от 29.12.2004 N 188-ФЗ (ред. от 13.07.2015) (с изм. и доп., вступ. в силу с 30.08.2015){КонсультантПлюс}"/>
              </a:rPr>
              <a:t>ч. 9 ст. 161</a:t>
            </a:r>
            <a:r>
              <a:rPr lang="ru-RU" dirty="0" smtClean="0">
                <a:solidFill>
                  <a:srgbClr val="433740"/>
                </a:solidFill>
              </a:rPr>
              <a:t> ЖК РФ)! </a:t>
            </a:r>
          </a:p>
          <a:p>
            <a:r>
              <a:rPr lang="ru-RU" dirty="0" smtClean="0">
                <a:solidFill>
                  <a:srgbClr val="433740"/>
                </a:solidFill>
              </a:rPr>
              <a:t>Собственники в МКД обязаны выбрать управляющую организацию при соответствующем способе управления, но именно эта УО не обязана заключать с Вами договор управления, если он не учитывает ее интересы!</a:t>
            </a:r>
          </a:p>
          <a:p>
            <a:r>
              <a:rPr lang="ru-RU" dirty="0" smtClean="0">
                <a:solidFill>
                  <a:srgbClr val="433740"/>
                </a:solidFill>
              </a:rPr>
              <a:t>Договор управления – это всегда компромисс между собственниками и управляющей организацией.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3319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429684" cy="71438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УПРАВЛЯЮЩАЯ КОМПАНИЯ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285860"/>
            <a:ext cx="8286808" cy="464347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700" dirty="0" smtClean="0">
                <a:solidFill>
                  <a:srgbClr val="433740"/>
                </a:solidFill>
              </a:rPr>
              <a:t>  УК -  юридическое лицо независимо от организационно-правовой формы или индивидуальный предприниматель, осуществляющие деятельность по управлению МКД на основании лицензии (ч.4.2 ст.20 ЖК РФ). Это коммерческая организация, главной целью которой является </a:t>
            </a:r>
            <a:r>
              <a:rPr lang="ru-RU" sz="2700" u="sng" dirty="0" smtClean="0">
                <a:solidFill>
                  <a:srgbClr val="433740"/>
                </a:solidFill>
              </a:rPr>
              <a:t>извлечение прибыли</a:t>
            </a:r>
            <a:r>
              <a:rPr lang="ru-RU" sz="2700" dirty="0" smtClean="0">
                <a:solidFill>
                  <a:srgbClr val="433740"/>
                </a:solidFill>
              </a:rPr>
              <a:t> от оказания услуг и/или выполнения работ по управлению МКД (</a:t>
            </a:r>
            <a:r>
              <a:rPr lang="ru-RU" sz="2700" dirty="0" smtClean="0">
                <a:solidFill>
                  <a:srgbClr val="433740"/>
                </a:solidFill>
                <a:hlinkClick r:id="rId2" tooltip="&quot;Жилищный кодекс Российской Федерации&quot; от 29.12.2004 N 188-ФЗ (ред. от 13.07.2015) (с изм. и доп., вступ. в силу с 30.08.2015){КонсультантПлюс}"/>
              </a:rPr>
              <a:t>ч.1.3 ст.161</a:t>
            </a:r>
            <a:r>
              <a:rPr lang="ru-RU" sz="2700" dirty="0" smtClean="0">
                <a:solidFill>
                  <a:srgbClr val="433740"/>
                </a:solidFill>
              </a:rPr>
              <a:t> ЖК РФ). </a:t>
            </a:r>
            <a:endParaRPr lang="ru-RU" sz="2700" b="1" i="1" dirty="0" smtClean="0">
              <a:solidFill>
                <a:srgbClr val="43374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410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046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СТАНДАРТЫ УПРАВЛЕНИЯ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9" y="1214422"/>
            <a:ext cx="842968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Под деятельностью по управлению МКД   понимается </a:t>
            </a:r>
            <a:r>
              <a:rPr lang="ru-RU" b="1" dirty="0" smtClean="0">
                <a:solidFill>
                  <a:srgbClr val="433740"/>
                </a:solidFill>
              </a:rPr>
              <a:t>выполнение стандартов, направленных на достижение целей, установленных ст.161 ЖК РФ, а также определенных решением собственников </a:t>
            </a:r>
            <a:r>
              <a:rPr lang="ru-RU" dirty="0" smtClean="0"/>
              <a:t>помещений в МКД (постановление Правительства РФ от 15.05.2013 № 416).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1304</TotalTime>
  <Words>3587</Words>
  <Application>Microsoft Office PowerPoint</Application>
  <PresentationFormat>Экран (4:3)</PresentationFormat>
  <Paragraphs>262</Paragraphs>
  <Slides>52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Аспект</vt:lpstr>
      <vt:lpstr>«НАРОДНЫЙ ИНСТИТУТ» 10 октября 2016г.</vt:lpstr>
      <vt:lpstr>ЗАКОНОДАТЕЛЬСТВО</vt:lpstr>
      <vt:lpstr>Слайд 3</vt:lpstr>
      <vt:lpstr>Принятые сокращения</vt:lpstr>
      <vt:lpstr>УПРАВЛЕНИЕ МКД</vt:lpstr>
      <vt:lpstr>Слайд 6</vt:lpstr>
      <vt:lpstr>Слайд 7</vt:lpstr>
      <vt:lpstr>УПРАВЛЯЮЩАЯ КОМПАНИЯ</vt:lpstr>
      <vt:lpstr>СТАНДАРТЫ УПРАВЛЕНИЯ</vt:lpstr>
      <vt:lpstr>ДОГОВОР УПРАВЛЕНИЯ</vt:lpstr>
      <vt:lpstr>ДОГОВОР УПРАВЛЕНИЯ</vt:lpstr>
      <vt:lpstr>СТОРОНЫ ДОГОВОРА</vt:lpstr>
      <vt:lpstr>Слайд 13</vt:lpstr>
      <vt:lpstr>Слайд 14</vt:lpstr>
      <vt:lpstr>Слайд 15</vt:lpstr>
      <vt:lpstr> СУЩЕСТВЕННЫЕ УСЛОВИЯ ДУ</vt:lpstr>
      <vt:lpstr>Слайд 17</vt:lpstr>
      <vt:lpstr>Слайд 18</vt:lpstr>
      <vt:lpstr>Слайд 19</vt:lpstr>
      <vt:lpstr>Слайд 20</vt:lpstr>
      <vt:lpstr>Слайд 21</vt:lpstr>
      <vt:lpstr>ОСНОВНЫЕ РАЗДЕЛЫ  ДУ</vt:lpstr>
      <vt:lpstr>ПРАВО НА ЗАКЛЮЧЕНИЕ  ДУ</vt:lpstr>
      <vt:lpstr>Слайд 24</vt:lpstr>
      <vt:lpstr>ЦЕНА ДОГОВОРА</vt:lpstr>
      <vt:lpstr>РАЗМЕР ПЛАТЫ</vt:lpstr>
      <vt:lpstr>Слайд 27</vt:lpstr>
      <vt:lpstr>Слайд 28</vt:lpstr>
      <vt:lpstr>ОБЯЗАННОСТИ УК по ДУ</vt:lpstr>
      <vt:lpstr>ПРАВА УК по ДУ</vt:lpstr>
      <vt:lpstr>Слайд 31</vt:lpstr>
      <vt:lpstr>ОБЯЗАННОСТИ СОБСТВЕННИКОВ</vt:lpstr>
      <vt:lpstr>ПРАВА СОБСТВЕННИКОВ</vt:lpstr>
      <vt:lpstr>Слайд 34</vt:lpstr>
      <vt:lpstr>Слайд 35</vt:lpstr>
      <vt:lpstr>КОНТРОЛЬ СОБСТВЕННИКОВ</vt:lpstr>
      <vt:lpstr>Формы контроля</vt:lpstr>
      <vt:lpstr>СРОК  ДОГОВОРА</vt:lpstr>
      <vt:lpstr>ПРОЛОНГАЦИЯ ДОГОВОРА</vt:lpstr>
      <vt:lpstr>Слайд 40</vt:lpstr>
      <vt:lpstr>НЕДОБРОСОВЕСТНОСТЬ переговоров</vt:lpstr>
      <vt:lpstr>ПОСЛЕДСТВИЯ</vt:lpstr>
      <vt:lpstr>РАЗНОГЛАСИЯ при заключении</vt:lpstr>
      <vt:lpstr>ИЗМЕНЕНИЕ условий ДУ</vt:lpstr>
      <vt:lpstr>ПРИЛОЖЕНИЯ к ДУ</vt:lpstr>
      <vt:lpstr>Слайд 46</vt:lpstr>
      <vt:lpstr>Слайд 47</vt:lpstr>
      <vt:lpstr>РАСТОРЖЕНИЕ  ДУ</vt:lpstr>
      <vt:lpstr>ПОРЯДОК работы над ДУ</vt:lpstr>
      <vt:lpstr>Слайд 50</vt:lpstr>
      <vt:lpstr>Слайд 51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Соболева Н.В.</dc:creator>
  <cp:lastModifiedBy>JJJ</cp:lastModifiedBy>
  <cp:revision>177</cp:revision>
  <cp:lastPrinted>2014-07-29T09:52:18Z</cp:lastPrinted>
  <dcterms:created xsi:type="dcterms:W3CDTF">2014-05-28T11:58:21Z</dcterms:created>
  <dcterms:modified xsi:type="dcterms:W3CDTF">2016-10-10T08:37:07Z</dcterms:modified>
</cp:coreProperties>
</file>